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handoutMasterIdLst>
    <p:handoutMasterId r:id="rId43"/>
  </p:handoutMasterIdLst>
  <p:sldIdLst>
    <p:sldId id="284" r:id="rId3"/>
    <p:sldId id="285" r:id="rId4"/>
    <p:sldId id="287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25" r:id="rId14"/>
    <p:sldId id="302" r:id="rId15"/>
    <p:sldId id="303" r:id="rId16"/>
    <p:sldId id="304" r:id="rId17"/>
    <p:sldId id="308" r:id="rId18"/>
    <p:sldId id="309" r:id="rId19"/>
    <p:sldId id="307" r:id="rId20"/>
    <p:sldId id="311" r:id="rId21"/>
    <p:sldId id="334" r:id="rId22"/>
    <p:sldId id="312" r:id="rId23"/>
    <p:sldId id="333" r:id="rId24"/>
    <p:sldId id="315" r:id="rId25"/>
    <p:sldId id="314" r:id="rId26"/>
    <p:sldId id="330" r:id="rId27"/>
    <p:sldId id="332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7" r:id="rId36"/>
    <p:sldId id="331" r:id="rId37"/>
    <p:sldId id="335" r:id="rId38"/>
    <p:sldId id="323" r:id="rId39"/>
    <p:sldId id="329" r:id="rId40"/>
    <p:sldId id="324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D8"/>
    <a:srgbClr val="70AD47"/>
    <a:srgbClr val="F18F87"/>
    <a:srgbClr val="FFC000"/>
    <a:srgbClr val="EA4E42"/>
    <a:srgbClr val="404040"/>
    <a:srgbClr val="C8C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1" autoAdjust="0"/>
    <p:restoredTop sz="94247" autoAdjust="0"/>
  </p:normalViewPr>
  <p:slideViewPr>
    <p:cSldViewPr>
      <p:cViewPr varScale="1">
        <p:scale>
          <a:sx n="79" d="100"/>
          <a:sy n="79" d="100"/>
        </p:scale>
        <p:origin x="-1450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49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16C2-117C-4685-95F5-2CAB975F5632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4D00F-75AA-4AAE-AA05-9B468AB92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650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BED97-68F9-4B11-A8A8-8B328CBE4B68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E1A16-C393-464D-89F2-161824EE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89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1A16-C393-464D-89F2-161824EE77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1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1A16-C393-464D-89F2-161824EE77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55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0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32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606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0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3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3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2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01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62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41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11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53315D-A06E-414F-8BAD-8F00855DB1CD}"/>
              </a:ext>
            </a:extLst>
          </p:cNvPr>
          <p:cNvSpPr/>
          <p:nvPr userDrawn="1"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732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351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057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65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81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3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1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26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6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32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7FC566F-25F6-4AFE-B3CB-46BB7A7623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63" y="6208054"/>
            <a:ext cx="2131496" cy="361593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179512" y="6453336"/>
            <a:ext cx="6696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58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BB51-6530-4B95-A691-10F8B9CC9F5B}" type="datetimeFigureOut">
              <a:rPr lang="ko-KR" altLang="en-US" smtClean="0"/>
              <a:t>2020-03-06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6683-FCC9-4660-B07F-4B7412A45E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33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0AAD-AB7B-4D3F-A597-146A164C4250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A6C64-8D3D-4D14-A8E9-849FDC22A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3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3" r:id="rId8"/>
    <p:sldLayoutId id="2147483672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2020-03-06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>
                <a:solidFill>
                  <a:srgbClr val="3A3838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3A383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92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emf"/><Relationship Id="rId11" Type="http://schemas.openxmlformats.org/officeDocument/2006/relationships/image" Target="../media/image36.png"/><Relationship Id="rId5" Type="http://schemas.openxmlformats.org/officeDocument/2006/relationships/image" Target="../media/image30.emf"/><Relationship Id="rId10" Type="http://schemas.openxmlformats.org/officeDocument/2006/relationships/image" Target="../media/image35.PNG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ki94/CapstoneDesign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qudrhks" TargetMode="External"/><Relationship Id="rId4" Type="http://schemas.openxmlformats.org/officeDocument/2006/relationships/hyperlink" Target="https://github.com/rolypolyvg295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" TargetMode="External"/><Relationship Id="rId2" Type="http://schemas.openxmlformats.org/officeDocument/2006/relationships/hyperlink" Target="https://developer.android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php.net/docs.php" TargetMode="External"/><Relationship Id="rId5" Type="http://schemas.openxmlformats.org/officeDocument/2006/relationships/hyperlink" Target="https://docs.aws.amazon.com/index.html?nc2=h_ql_doc_do" TargetMode="External"/><Relationship Id="rId4" Type="http://schemas.openxmlformats.org/officeDocument/2006/relationships/hyperlink" Target="https://httpd.apache.org/docs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테이블, 실내, 벽, 노트북이(가) 표시된 사진&#10;&#10;자동 생성된 설명">
            <a:extLst>
              <a:ext uri="{FF2B5EF4-FFF2-40B4-BE49-F238E27FC236}">
                <a16:creationId xmlns="" xmlns:a16="http://schemas.microsoft.com/office/drawing/2014/main" id="{75FB7A8A-B793-455D-BEC9-DD285A0EC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-4"/>
            <a:ext cx="7715255" cy="6858004"/>
          </a:xfrm>
          <a:prstGeom prst="rect">
            <a:avLst/>
          </a:prstGeom>
        </p:spPr>
      </p:pic>
      <p:sp>
        <p:nvSpPr>
          <p:cNvPr id="6" name="순서도: 다른 페이지 연결선 5">
            <a:extLst>
              <a:ext uri="{FF2B5EF4-FFF2-40B4-BE49-F238E27FC236}">
                <a16:creationId xmlns="" xmlns:a16="http://schemas.microsoft.com/office/drawing/2014/main" id="{0AB1FC61-B7DD-40ED-923C-165E763D92DE}"/>
              </a:ext>
            </a:extLst>
          </p:cNvPr>
          <p:cNvSpPr/>
          <p:nvPr/>
        </p:nvSpPr>
        <p:spPr>
          <a:xfrm rot="16200000">
            <a:off x="-812942" y="812943"/>
            <a:ext cx="6858001" cy="5232113"/>
          </a:xfrm>
          <a:prstGeom prst="flowChartOffpage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5FBCA5-5B73-48B5-A971-5C7427897EF3}"/>
              </a:ext>
            </a:extLst>
          </p:cNvPr>
          <p:cNvSpPr txBox="1"/>
          <p:nvPr/>
        </p:nvSpPr>
        <p:spPr>
          <a:xfrm>
            <a:off x="107504" y="527663"/>
            <a:ext cx="433965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CJK KR Black" panose="020B0A00000000000000" pitchFamily="34" charset="-127"/>
              </a:rPr>
              <a:t>유통기한</a:t>
            </a:r>
            <a:endParaRPr lang="en-US" altLang="ko-KR" sz="5400" dirty="0" smtClean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Noto Sans CJK KR Black" panose="020B0A00000000000000" pitchFamily="34" charset="-127"/>
            </a:endParaRPr>
          </a:p>
          <a:p>
            <a:r>
              <a:rPr lang="ko-KR" altLang="en-US" sz="5400" dirty="0" smtClean="0">
                <a:solidFill>
                  <a:schemeClr val="bg1"/>
                </a:solidFill>
                <a:latin typeface="+mj-lt"/>
                <a:ea typeface="Noto Sans CJK KR Black" panose="020B0A00000000000000" pitchFamily="34" charset="-127"/>
              </a:rPr>
              <a:t>애플리케이션</a:t>
            </a:r>
            <a:endParaRPr lang="en-US" altLang="ko-KR" sz="5400" dirty="0" smtClean="0">
              <a:solidFill>
                <a:schemeClr val="bg1"/>
              </a:solidFill>
              <a:latin typeface="+mj-lt"/>
              <a:ea typeface="Noto Sans CJK KR Black" panose="020B0A00000000000000" pitchFamily="34" charset="-127"/>
            </a:endParaRPr>
          </a:p>
          <a:p>
            <a:r>
              <a:rPr lang="en-US" altLang="ko-KR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CJK KR Black" panose="020B0A00000000000000" pitchFamily="34" charset="-127"/>
              </a:rPr>
              <a:t>Expiration Date </a:t>
            </a:r>
          </a:p>
          <a:p>
            <a:r>
              <a:rPr lang="en-US" altLang="ko-KR" sz="4000" dirty="0" smtClean="0">
                <a:solidFill>
                  <a:schemeClr val="bg1"/>
                </a:solidFill>
                <a:latin typeface="+mj-lt"/>
                <a:ea typeface="Noto Sans CJK KR Black" panose="020B0A00000000000000" pitchFamily="34" charset="-127"/>
              </a:rPr>
              <a:t>Application</a:t>
            </a:r>
            <a:endParaRPr lang="ko-KR" altLang="en-US" sz="4000" dirty="0">
              <a:solidFill>
                <a:schemeClr val="bg1"/>
              </a:solidFill>
              <a:latin typeface="+mj-lt"/>
              <a:ea typeface="Noto Sans CJK KR Black" panose="020B0A00000000000000" pitchFamily="34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="" xmlns:a16="http://schemas.microsoft.com/office/drawing/2014/main" id="{3E2689B5-EE59-4ACA-B93B-C5905FDBB2CE}"/>
              </a:ext>
            </a:extLst>
          </p:cNvPr>
          <p:cNvSpPr/>
          <p:nvPr/>
        </p:nvSpPr>
        <p:spPr>
          <a:xfrm flipH="1">
            <a:off x="6174768" y="0"/>
            <a:ext cx="2157573" cy="6858000"/>
          </a:xfrm>
          <a:prstGeom prst="parallelogram">
            <a:avLst>
              <a:gd name="adj" fmla="val 77182"/>
            </a:avLst>
          </a:prstGeom>
          <a:solidFill>
            <a:srgbClr val="26262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갈매기형 수장 7">
            <a:extLst>
              <a:ext uri="{FF2B5EF4-FFF2-40B4-BE49-F238E27FC236}">
                <a16:creationId xmlns="" xmlns:a16="http://schemas.microsoft.com/office/drawing/2014/main" id="{46BC943E-C7C1-4DF3-AB06-E8A1F2F318B0}"/>
              </a:ext>
            </a:extLst>
          </p:cNvPr>
          <p:cNvSpPr/>
          <p:nvPr/>
        </p:nvSpPr>
        <p:spPr>
          <a:xfrm rot="10800000">
            <a:off x="6041205" y="0"/>
            <a:ext cx="3102795" cy="4633645"/>
          </a:xfrm>
          <a:prstGeom prst="chevron">
            <a:avLst>
              <a:gd name="adj" fmla="val 18624"/>
            </a:avLst>
          </a:prstGeom>
          <a:solidFill>
            <a:srgbClr val="5DA0BB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3502EA6-A56A-481C-9FB1-07F100E2BEC8}"/>
              </a:ext>
            </a:extLst>
          </p:cNvPr>
          <p:cNvSpPr txBox="1"/>
          <p:nvPr/>
        </p:nvSpPr>
        <p:spPr>
          <a:xfrm>
            <a:off x="6615411" y="2080517"/>
            <a:ext cx="18774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lt"/>
                <a:ea typeface="Noto Sans CJK KR Black" panose="020B0A00000000000000" pitchFamily="34" charset="-127"/>
              </a:rPr>
              <a:t>20</a:t>
            </a:r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CJK KR Black" panose="020B0A00000000000000" pitchFamily="34" charset="-127"/>
              </a:rPr>
              <a:t>20</a:t>
            </a:r>
          </a:p>
          <a:p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1868188-8EC0-4874-976C-0B1371CE103F}"/>
              </a:ext>
            </a:extLst>
          </p:cNvPr>
          <p:cNvSpPr/>
          <p:nvPr/>
        </p:nvSpPr>
        <p:spPr>
          <a:xfrm>
            <a:off x="6732240" y="2923259"/>
            <a:ext cx="2084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+mj-lt"/>
              </a:rPr>
              <a:t>KPU</a:t>
            </a:r>
          </a:p>
          <a:p>
            <a:endParaRPr lang="en-US" altLang="ko-KR" sz="1600" dirty="0" smtClean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+mj-lt"/>
              </a:rPr>
              <a:t>종합설계 </a:t>
            </a:r>
            <a:r>
              <a:rPr lang="en-US" altLang="ko-KR" sz="1600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+mj-lt"/>
              </a:rPr>
              <a:t>차 제안서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5733256"/>
            <a:ext cx="779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2014154049     </a:t>
            </a:r>
            <a:r>
              <a:rPr lang="ko-KR" altLang="en-US" b="1" dirty="0" smtClean="0">
                <a:solidFill>
                  <a:schemeClr val="bg1"/>
                </a:solidFill>
              </a:rPr>
              <a:t>팀장 지기용</a:t>
            </a:r>
            <a:r>
              <a:rPr lang="en-US" altLang="ko-KR" b="1" dirty="0">
                <a:solidFill>
                  <a:schemeClr val="bg1"/>
                </a:solidFill>
              </a:rPr>
              <a:t>		     </a:t>
            </a:r>
            <a:r>
              <a:rPr lang="ko-KR" altLang="en-US" b="1" dirty="0">
                <a:solidFill>
                  <a:schemeClr val="bg1"/>
                </a:solidFill>
              </a:rPr>
              <a:t>지도교수   </a:t>
            </a:r>
            <a:r>
              <a:rPr lang="ko-KR" altLang="en-US" b="1" dirty="0" smtClean="0">
                <a:solidFill>
                  <a:schemeClr val="bg1"/>
                </a:solidFill>
              </a:rPr>
              <a:t>한익주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2016150007     </a:t>
            </a:r>
            <a:r>
              <a:rPr lang="ko-KR" altLang="en-US" b="1" dirty="0" smtClean="0">
                <a:solidFill>
                  <a:schemeClr val="bg1"/>
                </a:solidFill>
              </a:rPr>
              <a:t>팀원 김규진 </a:t>
            </a:r>
            <a:r>
              <a:rPr lang="en-US" altLang="ko-KR" b="1" dirty="0" smtClean="0">
                <a:solidFill>
                  <a:schemeClr val="bg1"/>
                </a:solidFill>
              </a:rPr>
              <a:t>		     </a:t>
            </a:r>
            <a:r>
              <a:rPr lang="ko-KR" altLang="en-US" b="1" dirty="0" smtClean="0">
                <a:solidFill>
                  <a:schemeClr val="bg1"/>
                </a:solidFill>
              </a:rPr>
              <a:t>지도교수   한익</a:t>
            </a:r>
            <a:r>
              <a:rPr lang="ko-KR" altLang="en-US" b="1" dirty="0">
                <a:solidFill>
                  <a:schemeClr val="bg1"/>
                </a:solidFill>
              </a:rPr>
              <a:t>주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2015154053     </a:t>
            </a:r>
            <a:r>
              <a:rPr lang="ko-KR" altLang="en-US" b="1" dirty="0" smtClean="0">
                <a:solidFill>
                  <a:schemeClr val="bg1"/>
                </a:solidFill>
              </a:rPr>
              <a:t>팀원 전병관</a:t>
            </a:r>
            <a:r>
              <a:rPr lang="en-US" altLang="ko-KR" b="1" dirty="0" smtClean="0">
                <a:solidFill>
                  <a:schemeClr val="bg1"/>
                </a:solidFill>
              </a:rPr>
              <a:t>		     </a:t>
            </a:r>
            <a:r>
              <a:rPr lang="ko-KR" altLang="en-US" b="1" dirty="0" smtClean="0">
                <a:solidFill>
                  <a:schemeClr val="bg1"/>
                </a:solidFill>
              </a:rPr>
              <a:t>지도교수   서대영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2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7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시중에 유통된 </a:t>
            </a:r>
            <a:r>
              <a:rPr lang="en-US" altLang="ko-KR" sz="2000" b="1" dirty="0" smtClean="0"/>
              <a:t>App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2407" y="227687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유통기한 언제지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3032" y="2148401"/>
            <a:ext cx="4680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EA4E42"/>
                </a:solidFill>
              </a:rPr>
              <a:t>기능적 측면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/>
              <a:t>OCR</a:t>
            </a:r>
            <a:r>
              <a:rPr lang="ko-KR" altLang="en-US" sz="1600" dirty="0"/>
              <a:t>기술을 이용하여 식품명을 </a:t>
            </a:r>
            <a:r>
              <a:rPr lang="ko-KR" altLang="en-US" sz="1600" dirty="0" smtClean="0"/>
              <a:t>받아들임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/>
              <a:t>레시피를</a:t>
            </a:r>
            <a:r>
              <a:rPr lang="ko-KR" altLang="en-US" sz="1600" dirty="0" smtClean="0"/>
              <a:t> 제공함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b="1" dirty="0" smtClean="0">
                <a:solidFill>
                  <a:srgbClr val="EA4E42"/>
                </a:solidFill>
              </a:rPr>
              <a:t>단점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등록한 식품기준이 아닌 이미 저장된 </a:t>
            </a:r>
            <a:r>
              <a:rPr lang="ko-KR" altLang="en-US" sz="1600" dirty="0" err="1" smtClean="0"/>
              <a:t>레시피를</a:t>
            </a:r>
            <a:r>
              <a:rPr lang="ko-KR" altLang="en-US" sz="1600" dirty="0" smtClean="0"/>
              <a:t> 제공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35" y="2111370"/>
            <a:ext cx="504056" cy="504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35" y="3666902"/>
            <a:ext cx="504056" cy="5040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9" y="2899611"/>
            <a:ext cx="1323134" cy="1276911"/>
          </a:xfrm>
          <a:prstGeom prst="rect">
            <a:avLst/>
          </a:prstGeom>
        </p:spPr>
      </p:pic>
      <p:sp>
        <p:nvSpPr>
          <p:cNvPr id="14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7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시중에 유통된 </a:t>
            </a:r>
            <a:r>
              <a:rPr lang="en-US" altLang="ko-KR" sz="2000" b="1" dirty="0" smtClean="0"/>
              <a:t>App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2407" y="224677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밥타임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2132856"/>
            <a:ext cx="460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EA4E42"/>
                </a:solidFill>
              </a:rPr>
              <a:t>기능적 측면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사용자가 </a:t>
            </a:r>
            <a:r>
              <a:rPr lang="ko-KR" altLang="en-US" sz="1600" dirty="0" smtClean="0"/>
              <a:t>식품을 </a:t>
            </a:r>
            <a:r>
              <a:rPr lang="ko-KR" altLang="en-US" sz="1600" dirty="0"/>
              <a:t>등록한 후 냉장고에 어떤 식품을 넣었는지 관리해주며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이용한 </a:t>
            </a:r>
            <a:r>
              <a:rPr lang="ko-KR" altLang="en-US" sz="1600" dirty="0" err="1"/>
              <a:t>레시피를</a:t>
            </a:r>
            <a:r>
              <a:rPr lang="ko-KR" altLang="en-US" sz="1600" dirty="0"/>
              <a:t> 제공함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b="1" dirty="0" smtClean="0">
                <a:solidFill>
                  <a:srgbClr val="EA4E42"/>
                </a:solidFill>
              </a:rPr>
              <a:t>단점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사용자가 수동으로 식품을 </a:t>
            </a:r>
            <a:r>
              <a:rPr lang="ko-KR" altLang="en-US" sz="1600" dirty="0" err="1" smtClean="0"/>
              <a:t>등록해야함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유통기한이 지나도 사용자에게 알림이 오지 않음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1" y="2052506"/>
            <a:ext cx="504056" cy="504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1" y="3645024"/>
            <a:ext cx="504056" cy="5040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9" y="2748497"/>
            <a:ext cx="1379728" cy="1264244"/>
          </a:xfrm>
          <a:prstGeom prst="rect">
            <a:avLst/>
          </a:prstGeom>
        </p:spPr>
      </p:pic>
      <p:sp>
        <p:nvSpPr>
          <p:cNvPr id="13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3767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위 사례들과 본 제품의 </a:t>
            </a:r>
            <a:r>
              <a:rPr lang="ko-KR" altLang="en-US" sz="2000" b="1" dirty="0" err="1" smtClean="0"/>
              <a:t>차별점</a:t>
            </a:r>
            <a:endParaRPr lang="ko-KR" altLang="en-US" sz="20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3" y="4791661"/>
            <a:ext cx="1152128" cy="8753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6582" y="4791661"/>
            <a:ext cx="7065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개발하고자 하는</a:t>
            </a:r>
            <a:r>
              <a:rPr lang="en-US" altLang="ko-KR" sz="1600" dirty="0" smtClean="0"/>
              <a:t> App</a:t>
            </a:r>
            <a:r>
              <a:rPr lang="ko-KR" altLang="en-US" sz="1600" dirty="0" smtClean="0"/>
              <a:t>은 </a:t>
            </a:r>
            <a:r>
              <a:rPr lang="ko-KR" altLang="en-US" sz="1600" b="1" dirty="0" smtClean="0"/>
              <a:t>사용자가 편리한 방법</a:t>
            </a:r>
            <a:r>
              <a:rPr lang="en-US" altLang="ko-KR" sz="1600" dirty="0" smtClean="0"/>
              <a:t>(OCR, </a:t>
            </a:r>
            <a:r>
              <a:rPr lang="ko-KR" altLang="en-US" sz="1600" dirty="0" smtClean="0"/>
              <a:t>음성인식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수동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통하여 식품을 등록하게끔 함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여유 식품을 </a:t>
            </a:r>
            <a:r>
              <a:rPr lang="ko-KR" altLang="en-US" sz="1600" b="1" dirty="0" err="1" smtClean="0"/>
              <a:t>푸드뱅크</a:t>
            </a:r>
            <a:r>
              <a:rPr lang="ko-KR" altLang="en-US" sz="1600" dirty="0" err="1" smtClean="0"/>
              <a:t>나</a:t>
            </a:r>
            <a:r>
              <a:rPr lang="ko-KR" altLang="en-US" sz="1600" dirty="0" smtClean="0"/>
              <a:t> </a:t>
            </a:r>
            <a:r>
              <a:rPr lang="ko-KR" altLang="en-US" sz="1600" b="1" dirty="0" smtClean="0"/>
              <a:t>커뮤니티</a:t>
            </a:r>
            <a:r>
              <a:rPr lang="ko-KR" altLang="en-US" sz="1600" dirty="0" smtClean="0"/>
              <a:t>를 통하여 나눔을 할 수 있게 함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1481289" y="2420882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2962198" y="2420887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4438809" y="2420887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5942794" y="2420883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7452320" y="2420881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1485920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2993138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4476974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5942794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7464869" y="3210025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1485920" y="4005064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2994979" y="4005064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4476974" y="4005063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5966817" y="4017278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94EAB2E-7692-44AD-9F5E-DC2841DC3BCC}"/>
              </a:ext>
            </a:extLst>
          </p:cNvPr>
          <p:cNvSpPr/>
          <p:nvPr/>
        </p:nvSpPr>
        <p:spPr>
          <a:xfrm>
            <a:off x="7477418" y="3994552"/>
            <a:ext cx="1389432" cy="664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3">
            <a:extLst>
              <a:ext uri="{FF2B5EF4-FFF2-40B4-BE49-F238E27FC236}">
                <a16:creationId xmlns:a16="http://schemas.microsoft.com/office/drawing/2014/main" xmlns="" id="{FC35D74F-3DFF-45E1-8CDC-1526BB7B0442}"/>
              </a:ext>
            </a:extLst>
          </p:cNvPr>
          <p:cNvSpPr/>
          <p:nvPr/>
        </p:nvSpPr>
        <p:spPr>
          <a:xfrm rot="10800000">
            <a:off x="380732" y="2423477"/>
            <a:ext cx="1085850" cy="664274"/>
          </a:xfrm>
          <a:prstGeom prst="snip1Rect">
            <a:avLst>
              <a:gd name="adj" fmla="val 424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잘린 한쪽 모서리 23">
            <a:extLst>
              <a:ext uri="{FF2B5EF4-FFF2-40B4-BE49-F238E27FC236}">
                <a16:creationId xmlns:a16="http://schemas.microsoft.com/office/drawing/2014/main" xmlns="" id="{FC35D74F-3DFF-45E1-8CDC-1526BB7B0442}"/>
              </a:ext>
            </a:extLst>
          </p:cNvPr>
          <p:cNvSpPr/>
          <p:nvPr/>
        </p:nvSpPr>
        <p:spPr>
          <a:xfrm rot="10800000">
            <a:off x="372407" y="3210025"/>
            <a:ext cx="1085850" cy="664274"/>
          </a:xfrm>
          <a:prstGeom prst="snip1Rect">
            <a:avLst>
              <a:gd name="adj" fmla="val 424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잘린 한쪽 모서리 23">
            <a:extLst>
              <a:ext uri="{FF2B5EF4-FFF2-40B4-BE49-F238E27FC236}">
                <a16:creationId xmlns:a16="http://schemas.microsoft.com/office/drawing/2014/main" xmlns="" id="{FC35D74F-3DFF-45E1-8CDC-1526BB7B0442}"/>
              </a:ext>
            </a:extLst>
          </p:cNvPr>
          <p:cNvSpPr/>
          <p:nvPr/>
        </p:nvSpPr>
        <p:spPr>
          <a:xfrm rot="10800000">
            <a:off x="380732" y="3990992"/>
            <a:ext cx="1085850" cy="664274"/>
          </a:xfrm>
          <a:prstGeom prst="snip1Rect">
            <a:avLst>
              <a:gd name="adj" fmla="val 424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잘린 한쪽 모서리 6">
            <a:extLst>
              <a:ext uri="{FF2B5EF4-FFF2-40B4-BE49-F238E27FC236}">
                <a16:creationId xmlns:a16="http://schemas.microsoft.com/office/drawing/2014/main" xmlns="" id="{EF2EA220-7B37-49B8-924B-E82EF002116D}"/>
              </a:ext>
            </a:extLst>
          </p:cNvPr>
          <p:cNvSpPr/>
          <p:nvPr/>
        </p:nvSpPr>
        <p:spPr>
          <a:xfrm flipH="1">
            <a:off x="7452320" y="1772816"/>
            <a:ext cx="1381890" cy="634850"/>
          </a:xfrm>
          <a:prstGeom prst="snip1Rect">
            <a:avLst>
              <a:gd name="adj" fmla="val 441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잘린 한쪽 모서리 6">
            <a:extLst>
              <a:ext uri="{FF2B5EF4-FFF2-40B4-BE49-F238E27FC236}">
                <a16:creationId xmlns:a16="http://schemas.microsoft.com/office/drawing/2014/main" xmlns="" id="{EF2EA220-7B37-49B8-924B-E82EF002116D}"/>
              </a:ext>
            </a:extLst>
          </p:cNvPr>
          <p:cNvSpPr/>
          <p:nvPr/>
        </p:nvSpPr>
        <p:spPr>
          <a:xfrm flipH="1">
            <a:off x="2965969" y="1772816"/>
            <a:ext cx="1381890" cy="634850"/>
          </a:xfrm>
          <a:prstGeom prst="snip1Rect">
            <a:avLst>
              <a:gd name="adj" fmla="val 441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잘린 한쪽 모서리 6">
            <a:extLst>
              <a:ext uri="{FF2B5EF4-FFF2-40B4-BE49-F238E27FC236}">
                <a16:creationId xmlns:a16="http://schemas.microsoft.com/office/drawing/2014/main" xmlns="" id="{EF2EA220-7B37-49B8-924B-E82EF002116D}"/>
              </a:ext>
            </a:extLst>
          </p:cNvPr>
          <p:cNvSpPr/>
          <p:nvPr/>
        </p:nvSpPr>
        <p:spPr>
          <a:xfrm flipH="1">
            <a:off x="4438809" y="1772816"/>
            <a:ext cx="1381890" cy="634850"/>
          </a:xfrm>
          <a:prstGeom prst="snip1Rect">
            <a:avLst>
              <a:gd name="adj" fmla="val 441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잘린 한쪽 모서리 6">
            <a:extLst>
              <a:ext uri="{FF2B5EF4-FFF2-40B4-BE49-F238E27FC236}">
                <a16:creationId xmlns:a16="http://schemas.microsoft.com/office/drawing/2014/main" xmlns="" id="{EF2EA220-7B37-49B8-924B-E82EF002116D}"/>
              </a:ext>
            </a:extLst>
          </p:cNvPr>
          <p:cNvSpPr/>
          <p:nvPr/>
        </p:nvSpPr>
        <p:spPr>
          <a:xfrm flipH="1">
            <a:off x="5942794" y="1772816"/>
            <a:ext cx="1381890" cy="634850"/>
          </a:xfrm>
          <a:prstGeom prst="snip1Rect">
            <a:avLst>
              <a:gd name="adj" fmla="val 441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잘린 한쪽 모서리 20">
            <a:extLst>
              <a:ext uri="{FF2B5EF4-FFF2-40B4-BE49-F238E27FC236}">
                <a16:creationId xmlns:a16="http://schemas.microsoft.com/office/drawing/2014/main" xmlns="" id="{533F625D-33B2-488A-A750-8ABD3C0B0C37}"/>
              </a:ext>
            </a:extLst>
          </p:cNvPr>
          <p:cNvSpPr/>
          <p:nvPr/>
        </p:nvSpPr>
        <p:spPr>
          <a:xfrm flipH="1">
            <a:off x="1466582" y="1772816"/>
            <a:ext cx="1374638" cy="634850"/>
          </a:xfrm>
          <a:prstGeom prst="snip1Rect">
            <a:avLst>
              <a:gd name="adj" fmla="val 44102"/>
            </a:avLst>
          </a:prstGeom>
          <a:solidFill>
            <a:srgbClr val="25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905575"/>
            <a:ext cx="122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Our App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05044" y="1828631"/>
            <a:ext cx="1379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언제까지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smtClean="0"/>
              <a:t>Beep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977027" y="1828631"/>
            <a:ext cx="1355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유통기한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언제지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485121" y="1936352"/>
            <a:ext cx="135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박스 히어로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7486553" y="1905575"/>
            <a:ext cx="135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밥타임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4813" y="2564904"/>
            <a:ext cx="91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알림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9979" y="3233615"/>
            <a:ext cx="140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텍스트 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기</a:t>
            </a:r>
            <a:r>
              <a:rPr lang="ko-KR" altLang="en-US" dirty="0">
                <a:solidFill>
                  <a:schemeClr val="bg1"/>
                </a:solidFill>
              </a:rPr>
              <a:t>능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9773" y="4113319"/>
            <a:ext cx="104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레시피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77690" y="2512085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1576877" y="4044813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3" name="TextBox 42"/>
          <p:cNvSpPr txBox="1"/>
          <p:nvPr/>
        </p:nvSpPr>
        <p:spPr>
          <a:xfrm>
            <a:off x="3079891" y="2475300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3079890" y="3228803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6077603" y="2439472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7595111" y="4044812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48" name="TextBox 47"/>
          <p:cNvSpPr txBox="1"/>
          <p:nvPr/>
        </p:nvSpPr>
        <p:spPr>
          <a:xfrm>
            <a:off x="4511207" y="2467905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7516810" y="2467402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576876" y="3285062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4552731" y="3257499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6056716" y="3244793"/>
            <a:ext cx="115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O</a:t>
            </a:r>
            <a:endParaRPr lang="ko-KR" alt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7557691" y="3233615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57" name="TextBox 56"/>
          <p:cNvSpPr txBox="1"/>
          <p:nvPr/>
        </p:nvSpPr>
        <p:spPr>
          <a:xfrm>
            <a:off x="3079890" y="4035356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58" name="TextBox 57"/>
          <p:cNvSpPr txBox="1"/>
          <p:nvPr/>
        </p:nvSpPr>
        <p:spPr>
          <a:xfrm>
            <a:off x="4552731" y="4044813"/>
            <a:ext cx="12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59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6453487" y="4187169"/>
            <a:ext cx="360041" cy="281147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2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8F7F80-9F8B-40EE-AE7F-7177C0DC84F3}"/>
              </a:ext>
            </a:extLst>
          </p:cNvPr>
          <p:cNvSpPr txBox="1"/>
          <p:nvPr/>
        </p:nvSpPr>
        <p:spPr>
          <a:xfrm>
            <a:off x="890155" y="2996952"/>
            <a:ext cx="2457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시스템 수행 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시나리오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Scenario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D5AC80-5F05-48FD-95C9-D118419C9F07}"/>
              </a:ext>
            </a:extLst>
          </p:cNvPr>
          <p:cNvSpPr txBox="1"/>
          <p:nvPr/>
        </p:nvSpPr>
        <p:spPr>
          <a:xfrm>
            <a:off x="161272" y="2780928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3.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사용자는 개발할</a:t>
            </a:r>
            <a:r>
              <a:rPr lang="en-US" altLang="ko-KR" sz="2000" b="1" dirty="0" smtClean="0"/>
              <a:t>App</a:t>
            </a:r>
            <a:r>
              <a:rPr lang="ko-KR" altLang="en-US" sz="2000" b="1" dirty="0" smtClean="0"/>
              <a:t>에 </a:t>
            </a:r>
            <a:r>
              <a:rPr lang="ko-KR" altLang="en-US" sz="2000" b="1" dirty="0" err="1" smtClean="0"/>
              <a:t>로그인을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한다</a:t>
            </a:r>
            <a:endParaRPr lang="ko-KR" altLang="en-US" sz="20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55" y="2381432"/>
            <a:ext cx="1827022" cy="1827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0" y="3003283"/>
            <a:ext cx="2023834" cy="9699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83968" y="3820398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a</a:t>
            </a:r>
            <a:r>
              <a:rPr lang="en-US" altLang="ko-KR" sz="1600" dirty="0" err="1" smtClean="0"/>
              <a:t>uth</a:t>
            </a:r>
            <a:r>
              <a:rPr lang="en-US" altLang="ko-KR" sz="1600" dirty="0" smtClean="0"/>
              <a:t> code</a:t>
            </a:r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51" y="2549993"/>
            <a:ext cx="1574000" cy="1574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1920" y="271434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</a:t>
            </a:r>
            <a:r>
              <a:rPr lang="en-US" altLang="ko-KR" sz="1600" dirty="0" smtClean="0"/>
              <a:t>ccess token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362155" y="4303939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92180" y="429874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Google </a:t>
            </a:r>
            <a:r>
              <a:rPr lang="en-US" altLang="ko-KR" dirty="0" err="1" smtClean="0"/>
              <a:t>OAuth</a:t>
            </a:r>
            <a:r>
              <a:rPr lang="en-US" altLang="ko-KR" dirty="0" smtClean="0"/>
              <a:t> Server 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1" y="5373216"/>
            <a:ext cx="2629128" cy="6325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48242" y="5373216"/>
            <a:ext cx="439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Google </a:t>
            </a:r>
            <a:r>
              <a:rPr lang="en-US" altLang="ko-KR" dirty="0" err="1" smtClean="0"/>
              <a:t>OAuth</a:t>
            </a:r>
            <a:r>
              <a:rPr lang="en-US" altLang="ko-KR" dirty="0" smtClean="0"/>
              <a:t> API</a:t>
            </a:r>
            <a:r>
              <a:rPr lang="ko-KR" altLang="en-US" dirty="0" smtClean="0"/>
              <a:t>를 활용하여 사용자가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한다</a:t>
            </a:r>
            <a:endParaRPr lang="ko-KR" altLang="en-US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9096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사용자는 구매한 식품의 이름과 유통기한을 기호에 맞게 등록한다  </a:t>
            </a:r>
            <a:endParaRPr lang="ko-KR" altLang="en-US" sz="20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729" y="2178042"/>
            <a:ext cx="1827022" cy="1827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884767" y="4083320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4" y="2317015"/>
            <a:ext cx="1656184" cy="1656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804" y="408332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20236" y="4452652"/>
            <a:ext cx="4143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식품명을 </a:t>
            </a:r>
            <a:r>
              <a:rPr lang="en-US" altLang="ko-KR" b="1" dirty="0" smtClean="0">
                <a:solidFill>
                  <a:srgbClr val="EA4E42"/>
                </a:solidFill>
                <a:latin typeface="+mn-ea"/>
              </a:rPr>
              <a:t>OCR</a:t>
            </a:r>
            <a:r>
              <a:rPr lang="ko-KR" altLang="en-US" dirty="0" smtClean="0">
                <a:latin typeface="+mn-ea"/>
              </a:rPr>
              <a:t>이나 </a:t>
            </a:r>
            <a:r>
              <a:rPr lang="ko-KR" altLang="en-US" b="1" dirty="0" smtClean="0">
                <a:solidFill>
                  <a:srgbClr val="EA4E42"/>
                </a:solidFill>
                <a:latin typeface="+mn-ea"/>
              </a:rPr>
              <a:t>음성인식</a:t>
            </a:r>
            <a:r>
              <a:rPr lang="ko-KR" altLang="en-US" dirty="0" smtClean="0">
                <a:latin typeface="+mn-ea"/>
              </a:rPr>
              <a:t> 방법으로 등록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인식을 못할 경우 텍스트를 통한 수동입력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수동으로 </a:t>
            </a:r>
            <a:r>
              <a:rPr lang="ko-KR" altLang="en-US" dirty="0">
                <a:latin typeface="+mn-ea"/>
              </a:rPr>
              <a:t>식품을 등록하는 방법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 smtClean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63" y="2878197"/>
            <a:ext cx="2023834" cy="9699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8347" y="380392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음성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사진 정보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87924" y="270892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전송</a:t>
            </a:r>
            <a:endParaRPr lang="ko-KR" altLang="en-US" sz="1600" dirty="0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33555"/>
            <a:ext cx="859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사용자가 </a:t>
            </a:r>
            <a:r>
              <a:rPr lang="en-US" altLang="ko-KR" sz="2000" b="1" dirty="0" smtClean="0"/>
              <a:t>App</a:t>
            </a:r>
            <a:r>
              <a:rPr lang="ko-KR" altLang="en-US" sz="2000" b="1" dirty="0" smtClean="0"/>
              <a:t>에 등록한 식품들을 보여준다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추가로 자주 구매하는 식품은 </a:t>
            </a:r>
            <a:r>
              <a:rPr lang="ko-KR" altLang="en-US" sz="2000" b="1" dirty="0" err="1" smtClean="0"/>
              <a:t>즐겨찾기</a:t>
            </a:r>
            <a:r>
              <a:rPr lang="ko-KR" altLang="en-US" sz="2000" b="1" dirty="0" smtClean="0"/>
              <a:t> 기능을 추가한다 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391980" y="4158952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65" y="3049645"/>
            <a:ext cx="1339009" cy="6417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30844" y="282676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전</a:t>
            </a:r>
            <a:r>
              <a:rPr lang="ko-KR" altLang="en-US" sz="1600" dirty="0"/>
              <a:t>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13067" y="3657721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갱신</a:t>
            </a:r>
            <a:endParaRPr lang="ko-KR" altLang="en-US" sz="16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56" y="2450964"/>
            <a:ext cx="1707988" cy="17079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9017" y="4869160"/>
            <a:ext cx="8273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Amazon EC2</a:t>
            </a:r>
            <a:r>
              <a:rPr lang="ko-KR" altLang="en-US" dirty="0" smtClean="0"/>
              <a:t>는 서버로 쓸 수 있는 환경을 </a:t>
            </a:r>
            <a:r>
              <a:rPr lang="ko-KR" altLang="en-US" dirty="0" err="1" smtClean="0"/>
              <a:t>클라우드로</a:t>
            </a:r>
            <a:r>
              <a:rPr lang="ko-KR" altLang="en-US" dirty="0" smtClean="0"/>
              <a:t> 제공하는 웹 서비스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EC2</a:t>
            </a:r>
            <a:r>
              <a:rPr lang="ko-KR" altLang="en-US" dirty="0" smtClean="0"/>
              <a:t>를 사</a:t>
            </a:r>
            <a:r>
              <a:rPr lang="ko-KR" altLang="en-US" dirty="0"/>
              <a:t>용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의 로컬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정보를 갱신하여줌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환경에 </a:t>
            </a:r>
            <a:r>
              <a:rPr lang="en-US" altLang="ko-KR" dirty="0" smtClean="0"/>
              <a:t>Apache, </a:t>
            </a:r>
            <a:r>
              <a:rPr lang="en-US" altLang="ko-KR" dirty="0" smtClean="0"/>
              <a:t>PHP</a:t>
            </a:r>
            <a:r>
              <a:rPr lang="en-US" altLang="ko-KR" dirty="0" smtClean="0"/>
              <a:t>,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을 설치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94" y="2572122"/>
            <a:ext cx="432706" cy="4327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957" y="3004828"/>
            <a:ext cx="695347" cy="6953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50" y="2675052"/>
            <a:ext cx="1309308" cy="13093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9000" y="2496087"/>
            <a:ext cx="175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식품 리스트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식품 </a:t>
            </a:r>
            <a:r>
              <a:rPr lang="ko-KR" altLang="en-US" sz="1600" dirty="0" err="1" smtClean="0"/>
              <a:t>즐겨찾기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656474" y="415895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482" y="4158952"/>
            <a:ext cx="232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Amazon EC2</a:t>
            </a:r>
            <a:endParaRPr lang="ko-KR" altLang="en-US" dirty="0"/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3" y="2547649"/>
            <a:ext cx="1713909" cy="15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3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24744"/>
            <a:ext cx="859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사용자가 등록한 식품을 토대로 </a:t>
            </a:r>
            <a:r>
              <a:rPr lang="ko-KR" altLang="en-US" sz="2000" b="1" dirty="0" err="1" smtClean="0"/>
              <a:t>레시피</a:t>
            </a:r>
            <a:r>
              <a:rPr lang="ko-KR" altLang="en-US" sz="2000" b="1" dirty="0" smtClean="0"/>
              <a:t> 정보를 제공한다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또한 </a:t>
            </a:r>
            <a:r>
              <a:rPr lang="ko-KR" altLang="en-US" sz="2000" b="1" dirty="0" err="1" smtClean="0"/>
              <a:t>푸드뱅크의</a:t>
            </a:r>
            <a:r>
              <a:rPr lang="ko-KR" altLang="en-US" sz="2000" b="1" dirty="0" smtClean="0"/>
              <a:t> 위치정보를 사용자에게 제공한다 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724128" y="4312841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93" y="2475104"/>
            <a:ext cx="1707988" cy="17079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20" y="2457715"/>
            <a:ext cx="1110382" cy="10641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0249" y="3606631"/>
            <a:ext cx="1104641" cy="11046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887860"/>
            <a:ext cx="1730087" cy="8291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4330" y="2616662"/>
            <a:ext cx="1080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요청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164391" y="3606631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전송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517059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API</a:t>
            </a:r>
            <a:r>
              <a:rPr lang="ko-KR" altLang="en-US" dirty="0" smtClean="0"/>
              <a:t>를 통해 정보를 제공하고 </a:t>
            </a:r>
            <a:r>
              <a:rPr lang="ko-KR" altLang="en-US" dirty="0" err="1" smtClean="0"/>
              <a:t>푸드뱅크의</a:t>
            </a:r>
            <a:r>
              <a:rPr lang="ko-KR" altLang="en-US" dirty="0" smtClean="0"/>
              <a:t> 경우는 건물의 위치가 바뀌는 경우가 많지 않으므로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의 로컬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위치정보를 저장한다 </a:t>
            </a:r>
            <a:endParaRPr lang="ko-KR" altLang="en-US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1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3564"/>
            <a:ext cx="859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사용자에게 식품의 유통기한이 끝나기 일주일전에 공지한다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429529" y="4266276"/>
            <a:ext cx="18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28" y="2450964"/>
            <a:ext cx="1707988" cy="170798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58754" y="5157192"/>
            <a:ext cx="6765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</a:t>
            </a:r>
            <a:r>
              <a:rPr lang="ko-KR" altLang="en-US" dirty="0" smtClean="0"/>
              <a:t>의 로컬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에는 사용자가 등록한 식품 리스트를 저장해둔다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88" y="2818297"/>
            <a:ext cx="1292184" cy="776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4922" y="3425323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Notification Manager </a:t>
            </a:r>
            <a:r>
              <a:rPr lang="ko-KR" altLang="en-US" sz="1600" dirty="0" smtClean="0"/>
              <a:t>시스템 서비스를 이용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27" y="2650304"/>
            <a:ext cx="1354760" cy="1354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03131" y="421099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8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6. App </a:t>
            </a:r>
            <a:r>
              <a:rPr lang="ko-KR" altLang="en-US" sz="2000" b="1" dirty="0" smtClean="0"/>
              <a:t>사용자간 커뮤니티를 통해 여유식품 나눔 활성화를 시킨다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051936"/>
            <a:ext cx="498285" cy="4982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41" y="4186535"/>
            <a:ext cx="935541" cy="589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4869160"/>
            <a:ext cx="5390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DB</a:t>
            </a:r>
            <a:r>
              <a:rPr lang="ko-KR" altLang="en-US" dirty="0" smtClean="0"/>
              <a:t>에 게시판 정보를 저장해 두어 실시간으로 정보 전달이 가능하게끔 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게시판을 만들 때 </a:t>
            </a:r>
            <a:r>
              <a:rPr lang="en-US" altLang="ko-KR" dirty="0" smtClean="0"/>
              <a:t>MY SQL </a:t>
            </a:r>
            <a:r>
              <a:rPr lang="ko-KR" altLang="en-US" dirty="0" smtClean="0"/>
              <a:t>툴 사용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D6E565E2-6C2C-42F6-AD7C-59428948C0FB}"/>
              </a:ext>
            </a:extLst>
          </p:cNvPr>
          <p:cNvGrpSpPr/>
          <p:nvPr/>
        </p:nvGrpSpPr>
        <p:grpSpPr>
          <a:xfrm>
            <a:off x="1375868" y="1872046"/>
            <a:ext cx="1539948" cy="2193766"/>
            <a:chOff x="2221009" y="3040903"/>
            <a:chExt cx="3149615" cy="38170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95170C73-3166-4EB3-B8C4-09158077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6758" y="3214344"/>
              <a:ext cx="2463608" cy="364365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8A42946B-C9BC-4C3E-9AC5-94A717010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1756" y="3040903"/>
              <a:ext cx="456266" cy="50696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7638B3BE-9C08-49E4-851E-D558746B3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4626" y="4140487"/>
              <a:ext cx="456266" cy="50696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542FAF99-7F4C-4F74-BC37-6AA0108D5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4358" y="5253719"/>
              <a:ext cx="456266" cy="50696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361AADDD-C109-4FE7-AE37-43CFFD01B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8315" y="4008446"/>
              <a:ext cx="456266" cy="50696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2E6705A-E997-4BFB-8227-BBAC7012A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1009" y="4995076"/>
              <a:ext cx="456264" cy="532309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97" y="2400686"/>
            <a:ext cx="498285" cy="4982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94" y="1721130"/>
            <a:ext cx="498285" cy="49828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2" y="2971931"/>
            <a:ext cx="498285" cy="4982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4" y="2246663"/>
            <a:ext cx="498285" cy="498285"/>
          </a:xfrm>
          <a:prstGeom prst="rect">
            <a:avLst/>
          </a:prstGeom>
        </p:spPr>
      </p:pic>
      <p:sp>
        <p:nvSpPr>
          <p:cNvPr id="20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23" y="2163407"/>
            <a:ext cx="2535068" cy="1298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35965" y="3742849"/>
            <a:ext cx="217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사용자가 로그인 </a:t>
            </a:r>
            <a:endParaRPr lang="en-US" altLang="ko-KR" sz="1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732240" y="3742848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자신의 프로필 설정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557992" y="4255346"/>
            <a:ext cx="1828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3. </a:t>
            </a:r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작</a:t>
            </a:r>
            <a:r>
              <a:rPr lang="ko-KR" altLang="en-US" sz="1600" dirty="0"/>
              <a:t>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4696" y="4255346"/>
            <a:ext cx="1828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4. 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달기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75" y="3705127"/>
            <a:ext cx="383223" cy="38322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75" y="4228911"/>
            <a:ext cx="383223" cy="38322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24" y="4234505"/>
            <a:ext cx="383223" cy="3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10A60570-73EF-4DBB-B85C-997ED6884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04" y="0"/>
            <a:ext cx="7201796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E963D48-FB25-4DF5-A1D0-7C9023903C69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solidFill>
                <a:srgbClr val="D3D4C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C513894-23DB-4162-AE86-BFEC763F51B8}"/>
              </a:ext>
            </a:extLst>
          </p:cNvPr>
          <p:cNvSpPr txBox="1"/>
          <p:nvPr/>
        </p:nvSpPr>
        <p:spPr>
          <a:xfrm>
            <a:off x="1667709" y="1010963"/>
            <a:ext cx="10294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Index</a:t>
            </a:r>
            <a:endParaRPr lang="ko-KR" altLang="en-US" sz="25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F37F7D7-B8D5-443D-A0A9-1CE5B5DED3E4}"/>
              </a:ext>
            </a:extLst>
          </p:cNvPr>
          <p:cNvSpPr txBox="1"/>
          <p:nvPr/>
        </p:nvSpPr>
        <p:spPr>
          <a:xfrm>
            <a:off x="131424" y="1865106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종합설계 개요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186662C-3109-4B04-AE0A-9FFC9F7BA524}"/>
              </a:ext>
            </a:extLst>
          </p:cNvPr>
          <p:cNvSpPr/>
          <p:nvPr/>
        </p:nvSpPr>
        <p:spPr>
          <a:xfrm rot="7861181" flipH="1">
            <a:off x="1528628" y="741749"/>
            <a:ext cx="45719" cy="3240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19B9636-4A89-4876-B036-B89B65D3EEA7}"/>
              </a:ext>
            </a:extLst>
          </p:cNvPr>
          <p:cNvSpPr txBox="1"/>
          <p:nvPr/>
        </p:nvSpPr>
        <p:spPr>
          <a:xfrm>
            <a:off x="-72436" y="2900869"/>
            <a:ext cx="2130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관련 연구 및</a:t>
            </a:r>
            <a:r>
              <a:rPr lang="en-US" altLang="ko-KR" sz="2000" b="1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 </a:t>
            </a:r>
            <a:endParaRPr lang="en-US" altLang="ko-KR" sz="2000" b="1" spc="-15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사례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6DE944E-BD70-4F34-927F-8AA0B12BE9E0}"/>
              </a:ext>
            </a:extLst>
          </p:cNvPr>
          <p:cNvSpPr txBox="1"/>
          <p:nvPr/>
        </p:nvSpPr>
        <p:spPr>
          <a:xfrm>
            <a:off x="131422" y="3952779"/>
            <a:ext cx="1760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시스템 수행 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시나리오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03F8BF8-0692-420E-950C-38B2336F03D5}"/>
              </a:ext>
            </a:extLst>
          </p:cNvPr>
          <p:cNvSpPr txBox="1"/>
          <p:nvPr/>
        </p:nvSpPr>
        <p:spPr>
          <a:xfrm>
            <a:off x="131422" y="4999650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시스템 구성도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F37F7D7-B8D5-443D-A0A9-1CE5B5DED3E4}"/>
              </a:ext>
            </a:extLst>
          </p:cNvPr>
          <p:cNvSpPr txBox="1"/>
          <p:nvPr/>
        </p:nvSpPr>
        <p:spPr>
          <a:xfrm>
            <a:off x="2488854" y="1865106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개발 환경 및 </a:t>
            </a:r>
            <a:endParaRPr lang="en-US" altLang="ko-KR" sz="2000" b="1" spc="-15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개발 방법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F37F7D7-B8D5-443D-A0A9-1CE5B5DED3E4}"/>
              </a:ext>
            </a:extLst>
          </p:cNvPr>
          <p:cNvSpPr txBox="1"/>
          <p:nvPr/>
        </p:nvSpPr>
        <p:spPr>
          <a:xfrm>
            <a:off x="2488854" y="2908662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6.</a:t>
            </a:r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업무 부담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F37F7D7-B8D5-443D-A0A9-1CE5B5DED3E4}"/>
              </a:ext>
            </a:extLst>
          </p:cNvPr>
          <p:cNvSpPr txBox="1"/>
          <p:nvPr/>
        </p:nvSpPr>
        <p:spPr>
          <a:xfrm>
            <a:off x="2508740" y="3952779"/>
            <a:ext cx="1452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7.</a:t>
            </a:r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종합설계 </a:t>
            </a:r>
            <a:endParaRPr lang="en-US" altLang="ko-KR" sz="2000" b="1" spc="-15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수행 일정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F37F7D7-B8D5-443D-A0A9-1CE5B5DED3E4}"/>
              </a:ext>
            </a:extLst>
          </p:cNvPr>
          <p:cNvSpPr txBox="1"/>
          <p:nvPr/>
        </p:nvSpPr>
        <p:spPr>
          <a:xfrm>
            <a:off x="2443822" y="4999650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8.</a:t>
            </a:r>
            <a:r>
              <a:rPr lang="en-US" altLang="ko-KR" sz="20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필요 기술 및 </a:t>
            </a:r>
            <a:endParaRPr lang="en-US" altLang="ko-KR" sz="2000" b="1" spc="-15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  <a:p>
            <a:pPr algn="ctr"/>
            <a:r>
              <a:rPr lang="ko-KR" altLang="en-US" sz="2000" b="1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참고 문</a:t>
            </a:r>
            <a:r>
              <a:rPr lang="ko-KR" altLang="en-US" sz="2000" b="1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 Light" panose="020F0302020204030204" pitchFamily="34" charset="0"/>
              </a:rPr>
              <a:t>헌</a:t>
            </a:r>
            <a:endParaRPr lang="en-US" altLang="ko-KR" sz="2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Calibri Light" panose="020F0302020204030204" pitchFamily="34" charset="0"/>
            </a:endParaRPr>
          </a:p>
        </p:txBody>
      </p:sp>
      <p:sp>
        <p:nvSpPr>
          <p:cNvPr id="21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707904" y="6492875"/>
            <a:ext cx="20574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2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수행 시나리오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33555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7. </a:t>
            </a:r>
            <a:r>
              <a:rPr lang="ko-KR" altLang="en-US" sz="2000" b="1" dirty="0" smtClean="0"/>
              <a:t>서버관리자는 사용자들의 계정관리와 게시판관리를 한다 </a:t>
            </a:r>
            <a:endParaRPr lang="en-US" altLang="ko-KR" sz="20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04360"/>
            <a:ext cx="2471428" cy="23084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0412" y="4869160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관리자를 통해 사용자들의 계정관리를 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게시판에 적절치 않은 글이 올라올 경우 삭제를 통한 게시판 관리를 한다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03848" y="2004360"/>
            <a:ext cx="5691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 AWS </a:t>
            </a:r>
            <a:r>
              <a:rPr lang="ko-KR" altLang="en-US" sz="1600" dirty="0" smtClean="0"/>
              <a:t>계정 루트 사용자로 로그인 한다</a:t>
            </a:r>
            <a:endParaRPr lang="en-US" altLang="ko-KR" sz="1600" dirty="0" smtClean="0"/>
          </a:p>
          <a:p>
            <a:r>
              <a:rPr lang="en-US" altLang="ko-KR" sz="1600" dirty="0" smtClean="0"/>
              <a:t>    (AWS </a:t>
            </a:r>
            <a:r>
              <a:rPr lang="ko-KR" altLang="en-US" sz="1600" dirty="0" smtClean="0"/>
              <a:t>서비스 및 리소스에 대한 완전한 접근 권한이 있</a:t>
            </a:r>
            <a:r>
              <a:rPr lang="ko-KR" altLang="en-US" sz="1600" dirty="0"/>
              <a:t>음</a:t>
            </a:r>
            <a:r>
              <a:rPr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r>
              <a:rPr lang="en-US" altLang="ko-KR" sz="1600" dirty="0" smtClean="0"/>
              <a:t>2.  Admin </a:t>
            </a:r>
            <a:r>
              <a:rPr lang="ko-KR" altLang="en-US" sz="1600" dirty="0" smtClean="0"/>
              <a:t>계정을 생성한다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(Administrator Access</a:t>
            </a:r>
            <a:r>
              <a:rPr lang="ko-KR" altLang="en-US" sz="1600" dirty="0" smtClean="0"/>
              <a:t>를 선택하여 관리자 권한을 부여함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pPr marL="342900" indent="-342900">
              <a:buAutoNum type="arabicPeriod" startAt="3"/>
            </a:pPr>
            <a:r>
              <a:rPr lang="en-US" altLang="ko-KR" sz="1600" dirty="0" smtClean="0"/>
              <a:t>IAM </a:t>
            </a:r>
            <a:r>
              <a:rPr lang="ko-KR" altLang="en-US" sz="1600" dirty="0" smtClean="0"/>
              <a:t>사용자 로그인 링크를 변경한다</a:t>
            </a:r>
            <a:endParaRPr lang="en-US" altLang="ko-KR" sz="1600" dirty="0" smtClean="0"/>
          </a:p>
          <a:p>
            <a:pPr marL="342900" indent="-342900">
              <a:buAutoNum type="arabicPeriod" startAt="3"/>
            </a:pPr>
            <a:endParaRPr lang="en-US" altLang="ko-KR" sz="1600" dirty="0" smtClean="0"/>
          </a:p>
          <a:p>
            <a:pPr marL="342900" indent="-342900">
              <a:buAutoNum type="arabicPeriod" startAt="3"/>
            </a:pPr>
            <a:r>
              <a:rPr lang="en-US" altLang="ko-KR" sz="1600" dirty="0" smtClean="0"/>
              <a:t>Admin </a:t>
            </a:r>
            <a:r>
              <a:rPr lang="ko-KR" altLang="en-US" sz="1600" dirty="0" smtClean="0"/>
              <a:t>사용자로 로그인 한다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705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8F7F80-9F8B-40EE-AE7F-7177C0DC84F3}"/>
              </a:ext>
            </a:extLst>
          </p:cNvPr>
          <p:cNvSpPr txBox="1"/>
          <p:nvPr/>
        </p:nvSpPr>
        <p:spPr>
          <a:xfrm>
            <a:off x="890155" y="2996952"/>
            <a:ext cx="2298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시스템 구성도 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Structure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D5AC80-5F05-48FD-95C9-D118419C9F07}"/>
              </a:ext>
            </a:extLst>
          </p:cNvPr>
          <p:cNvSpPr txBox="1"/>
          <p:nvPr/>
        </p:nvSpPr>
        <p:spPr>
          <a:xfrm>
            <a:off x="161272" y="2780928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4. </a:t>
            </a:r>
            <a:r>
              <a:rPr lang="ko-KR" altLang="en-US" sz="2400" dirty="0" smtClean="0">
                <a:solidFill>
                  <a:schemeClr val="bg1"/>
                </a:solidFill>
              </a:rPr>
              <a:t>시스템 구성도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2" y="1884880"/>
            <a:ext cx="478472" cy="47847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28524" y="1474824"/>
            <a:ext cx="3286576" cy="2536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525" y="239162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로컬 </a:t>
            </a:r>
            <a:r>
              <a:rPr lang="en-US" altLang="ko-KR" sz="1200" dirty="0" smtClean="0"/>
              <a:t>DB</a:t>
            </a:r>
            <a:endParaRPr lang="en-US" altLang="ko-KR" sz="12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28" y="3107239"/>
            <a:ext cx="1955351" cy="1058187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457176" y="1383608"/>
            <a:ext cx="2507312" cy="47929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67" y="3476783"/>
            <a:ext cx="482283" cy="4822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88800" y="393606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DB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131320" y="5631832"/>
            <a:ext cx="508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게시판 정보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6276001" y="4221796"/>
            <a:ext cx="284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로그인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User Table</a:t>
            </a:r>
            <a:endParaRPr lang="ko-KR" altLang="en-US" sz="14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0" y="2510172"/>
            <a:ext cx="1955350" cy="105818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33" y="1936040"/>
            <a:ext cx="1945483" cy="105818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8652" y="2203557"/>
            <a:ext cx="257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User</a:t>
            </a:r>
            <a:r>
              <a:rPr lang="ko-KR" altLang="en-US" sz="1400" dirty="0" smtClean="0"/>
              <a:t>가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등록한 식품 리스트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770762" y="2880606"/>
            <a:ext cx="257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User </a:t>
            </a:r>
            <a:r>
              <a:rPr lang="ko-KR" altLang="en-US" sz="1400" dirty="0" smtClean="0"/>
              <a:t>정보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336615" y="3462320"/>
            <a:ext cx="257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푸드뱅크</a:t>
            </a:r>
            <a:r>
              <a:rPr lang="ko-KR" altLang="en-US" sz="1400" dirty="0" smtClean="0"/>
              <a:t> 위치 정보</a:t>
            </a:r>
            <a:endParaRPr lang="ko-KR" altLang="en-US" sz="14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337418" y="970065"/>
            <a:ext cx="1263936" cy="605761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4027552" y="4682371"/>
            <a:ext cx="2288744" cy="14941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066335"/>
            <a:ext cx="544171" cy="5441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85122" y="4739501"/>
            <a:ext cx="2203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 smtClean="0"/>
              <a:t>카카오 비전 </a:t>
            </a:r>
            <a:r>
              <a:rPr lang="en-US" altLang="ko-KR" sz="1400" dirty="0" smtClean="0"/>
              <a:t>OCR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/>
              <a:t>카카오 음성인식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뉴톤</a:t>
            </a:r>
            <a:r>
              <a:rPr lang="en-US" altLang="ko-KR" sz="1400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/>
              <a:t>농림축산식품 </a:t>
            </a:r>
            <a:r>
              <a:rPr lang="ko-KR" altLang="en-US" sz="1400" dirty="0" err="1" smtClean="0"/>
              <a:t>레시피</a:t>
            </a:r>
            <a:r>
              <a:rPr lang="ko-KR" altLang="en-US" sz="1400" dirty="0" smtClean="0"/>
              <a:t> 정보</a:t>
            </a:r>
            <a:endParaRPr lang="en-US" altLang="ko-KR" sz="1400" dirty="0" smtClean="0"/>
          </a:p>
          <a:p>
            <a:pPr marL="228600" indent="-228600">
              <a:buAutoNum type="arabicPeriod"/>
            </a:pPr>
            <a:r>
              <a:rPr lang="ko-KR" altLang="en-US" sz="1400" dirty="0" smtClean="0"/>
              <a:t>카카오 지도 </a:t>
            </a:r>
            <a:endParaRPr lang="en-US" altLang="ko-KR" sz="1400" dirty="0" smtClean="0"/>
          </a:p>
          <a:p>
            <a:pPr marL="228600" indent="-228600">
              <a:buAutoNum type="arabicPeriod"/>
            </a:pPr>
            <a:r>
              <a:rPr lang="en-US" altLang="ko-KR" sz="1400" dirty="0"/>
              <a:t>Google </a:t>
            </a:r>
            <a:r>
              <a:rPr lang="en-US" altLang="ko-KR" sz="1400" dirty="0" err="1" smtClean="0"/>
              <a:t>OAuth</a:t>
            </a:r>
            <a:endParaRPr lang="ko-KR" altLang="en-US" sz="14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97183" y="3900459"/>
            <a:ext cx="781912" cy="781912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</p:pic>
      <p:sp>
        <p:nvSpPr>
          <p:cNvPr id="28" name="TextBox 27"/>
          <p:cNvSpPr txBox="1"/>
          <p:nvPr/>
        </p:nvSpPr>
        <p:spPr>
          <a:xfrm>
            <a:off x="142722" y="4515250"/>
            <a:ext cx="4751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/>
              <a:t>App</a:t>
            </a:r>
            <a:r>
              <a:rPr lang="ko-KR" altLang="en-US" sz="1200" dirty="0" smtClean="0"/>
              <a:t>에서 사진을 전송 후 식품정보를                               </a:t>
            </a:r>
            <a:r>
              <a:rPr lang="en-US" altLang="ko-KR" sz="1200" dirty="0" err="1" smtClean="0"/>
              <a:t>json</a:t>
            </a:r>
            <a:r>
              <a:rPr lang="en-US" altLang="ko-KR" sz="1200" dirty="0" smtClean="0"/>
              <a:t> parsing Data</a:t>
            </a:r>
            <a:r>
              <a:rPr lang="ko-KR" altLang="en-US" sz="1200" dirty="0" smtClean="0"/>
              <a:t>로 받음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en-US" altLang="ko-KR" sz="1200" dirty="0" smtClean="0"/>
              <a:t>App</a:t>
            </a:r>
            <a:r>
              <a:rPr lang="ko-KR" altLang="en-US" sz="1200" dirty="0" smtClean="0"/>
              <a:t>에서 음성정보를 전송 후 정보 전송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등록한 제품의 </a:t>
            </a:r>
            <a:r>
              <a:rPr lang="ko-KR" altLang="en-US" sz="1200" dirty="0" err="1" smtClean="0"/>
              <a:t>레시피</a:t>
            </a:r>
            <a:r>
              <a:rPr lang="ko-KR" altLang="en-US" sz="1200" dirty="0" smtClean="0"/>
              <a:t> 재료 정보를 요청</a:t>
            </a:r>
            <a:r>
              <a:rPr lang="en-US" altLang="ko-KR" sz="1200" dirty="0" smtClean="0"/>
              <a:t>·</a:t>
            </a:r>
            <a:r>
              <a:rPr lang="ko-KR" altLang="en-US" sz="1200" dirty="0" smtClean="0"/>
              <a:t>전송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AutoNum type="arabicPeriod"/>
            </a:pPr>
            <a:r>
              <a:rPr lang="ko-KR" altLang="en-US" sz="1200" dirty="0" smtClean="0"/>
              <a:t>사용자의 위도</a:t>
            </a:r>
            <a:r>
              <a:rPr lang="en-US" altLang="ko-KR" sz="1200" dirty="0" smtClean="0"/>
              <a:t>,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경도를 전송 후 </a:t>
            </a:r>
            <a:r>
              <a:rPr lang="ko-KR" altLang="en-US" sz="1200" dirty="0" err="1" smtClean="0"/>
              <a:t>푸드뱅크</a:t>
            </a:r>
            <a:r>
              <a:rPr lang="ko-KR" altLang="en-US" sz="1200" dirty="0" smtClean="0"/>
              <a:t> 위치 받음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access </a:t>
            </a:r>
            <a:r>
              <a:rPr lang="en-US" altLang="ko-KR" sz="1200" dirty="0" smtClean="0"/>
              <a:t>token</a:t>
            </a:r>
            <a:r>
              <a:rPr lang="ko-KR" altLang="en-US" sz="1200" dirty="0" smtClean="0"/>
              <a:t>을 전송하고 </a:t>
            </a:r>
            <a:r>
              <a:rPr lang="en-US" altLang="ko-KR" sz="1200" dirty="0" err="1" smtClean="0"/>
              <a:t>auth</a:t>
            </a:r>
            <a:r>
              <a:rPr lang="en-US" altLang="ko-KR" sz="1200" dirty="0" smtClean="0"/>
              <a:t> code</a:t>
            </a:r>
            <a:r>
              <a:rPr lang="ko-KR" altLang="en-US" sz="1200" dirty="0" smtClean="0"/>
              <a:t>를 받음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61379" y="4175629"/>
            <a:ext cx="248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App</a:t>
            </a:r>
            <a:r>
              <a:rPr lang="ko-KR" altLang="en-US" sz="1400" b="1" dirty="0" smtClean="0"/>
              <a:t>과 </a:t>
            </a:r>
            <a:r>
              <a:rPr lang="en-US" altLang="ko-KR" sz="1400" b="1" dirty="0" smtClean="0"/>
              <a:t>API </a:t>
            </a:r>
            <a:r>
              <a:rPr lang="ko-KR" altLang="en-US" sz="1400" b="1" dirty="0" smtClean="0"/>
              <a:t>전송 요청 과정</a:t>
            </a:r>
            <a:endParaRPr lang="ko-KR" altLang="en-US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5" y="908720"/>
            <a:ext cx="506964" cy="506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2305" y="103392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35" y="891084"/>
            <a:ext cx="690156" cy="43496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32" y="1338200"/>
            <a:ext cx="1945483" cy="10581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8497" y="1637369"/>
            <a:ext cx="23756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Notification</a:t>
            </a:r>
            <a:r>
              <a:rPr lang="en-US" altLang="ko-KR" sz="1200" dirty="0" smtClean="0"/>
              <a:t> Manager </a:t>
            </a:r>
          </a:p>
          <a:p>
            <a:pPr algn="ctr"/>
            <a:r>
              <a:rPr lang="en-US" altLang="ko-KR" sz="1200" dirty="0" smtClean="0"/>
              <a:t>System</a:t>
            </a:r>
            <a:endParaRPr lang="ko-KR" altLang="en-US" sz="1200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84013" y="2120777"/>
            <a:ext cx="390956" cy="39095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7" y="2332287"/>
            <a:ext cx="1317236" cy="87501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284013" y="3066408"/>
            <a:ext cx="390956" cy="390956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91" y="3613202"/>
            <a:ext cx="282944" cy="28294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536621" y="956714"/>
            <a:ext cx="142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EC2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89729" y="2068463"/>
            <a:ext cx="116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스크립트</a:t>
            </a:r>
            <a:endParaRPr lang="en-US" altLang="ko-KR" sz="1200" dirty="0" smtClean="0"/>
          </a:p>
          <a:p>
            <a:r>
              <a:rPr lang="ko-KR" altLang="en-US" sz="1200" dirty="0" smtClean="0"/>
              <a:t>실행 요청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584157" y="2066553"/>
            <a:ext cx="95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스크립트</a:t>
            </a:r>
            <a:endParaRPr lang="en-US" altLang="ko-KR" sz="1200" dirty="0" smtClean="0"/>
          </a:p>
          <a:p>
            <a:r>
              <a:rPr lang="ko-KR" altLang="en-US" sz="1200" dirty="0" smtClean="0"/>
              <a:t>실행 결과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610224" y="3035166"/>
            <a:ext cx="583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쿼리</a:t>
            </a:r>
            <a:endParaRPr lang="en-US" altLang="ko-KR" sz="1200" dirty="0" smtClean="0"/>
          </a:p>
          <a:p>
            <a:r>
              <a:rPr lang="ko-KR" altLang="en-US" sz="1200" dirty="0" smtClean="0"/>
              <a:t>질</a:t>
            </a:r>
            <a:r>
              <a:rPr lang="ko-KR" altLang="en-US" sz="1200" dirty="0"/>
              <a:t>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42443" y="3061090"/>
            <a:ext cx="583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쿼리</a:t>
            </a:r>
            <a:endParaRPr lang="en-US" altLang="ko-KR" sz="1200" dirty="0" smtClean="0"/>
          </a:p>
          <a:p>
            <a:r>
              <a:rPr lang="ko-KR" altLang="en-US" sz="1200" dirty="0" smtClean="0"/>
              <a:t>결</a:t>
            </a:r>
            <a:r>
              <a:rPr lang="ko-KR" altLang="en-US" sz="1200" dirty="0"/>
              <a:t>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15314" y="1667225"/>
            <a:ext cx="4298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Apache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572729" y="2508182"/>
            <a:ext cx="1341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PHP</a:t>
            </a:r>
          </a:p>
          <a:p>
            <a:pPr algn="ctr"/>
            <a:r>
              <a:rPr lang="en-US" altLang="ko-KR" sz="1400" dirty="0" smtClean="0"/>
              <a:t>(PHP </a:t>
            </a:r>
            <a:r>
              <a:rPr lang="ko-KR" altLang="en-US" sz="1400" dirty="0" smtClean="0"/>
              <a:t>해석기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832975" y="3646762"/>
            <a:ext cx="238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MySQL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4842552" y="819336"/>
            <a:ext cx="84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요청</a:t>
            </a:r>
            <a:endParaRPr lang="en-US" altLang="ko-KR" sz="14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4625468" y="1456120"/>
            <a:ext cx="771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전송</a:t>
            </a:r>
            <a:endParaRPr lang="ko-KR" altLang="en-US" sz="1400" dirty="0"/>
          </a:p>
        </p:txBody>
      </p:sp>
      <p:sp>
        <p:nvSpPr>
          <p:cNvPr id="56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85353" y="4881432"/>
            <a:ext cx="2850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User </a:t>
            </a:r>
          </a:p>
          <a:p>
            <a:pPr algn="ctr"/>
            <a:r>
              <a:rPr lang="ko-KR" altLang="en-US" sz="1400" dirty="0"/>
              <a:t>식</a:t>
            </a:r>
            <a:r>
              <a:rPr lang="ko-KR" altLang="en-US" sz="1400" dirty="0" smtClean="0"/>
              <a:t>품리스트</a:t>
            </a:r>
            <a:endParaRPr lang="ko-KR" altLang="en-US" sz="14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808944" y="2587434"/>
            <a:ext cx="1603409" cy="12946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50" y="2569458"/>
            <a:ext cx="1335598" cy="80611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62" y="3087672"/>
            <a:ext cx="1335598" cy="80611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373746" y="2147620"/>
            <a:ext cx="142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서버관리</a:t>
            </a:r>
            <a:r>
              <a:rPr lang="ko-KR" altLang="en-US" dirty="0"/>
              <a:t>자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72" y="2078857"/>
            <a:ext cx="474374" cy="47437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020275" y="2811137"/>
            <a:ext cx="137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게시판 관리</a:t>
            </a:r>
            <a:endParaRPr lang="ko-KR" alt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4155077" y="3344428"/>
            <a:ext cx="1106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계정 관리</a:t>
            </a:r>
            <a:endParaRPr lang="ko-KR" altLang="en-US" sz="14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23" y="2807899"/>
            <a:ext cx="630326" cy="63032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7" y="1383609"/>
            <a:ext cx="1317236" cy="87501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7" y="3368828"/>
            <a:ext cx="1317236" cy="87501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57" y="3959066"/>
            <a:ext cx="1955350" cy="105818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06" y="4610506"/>
            <a:ext cx="1955350" cy="1058187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11" y="5256628"/>
            <a:ext cx="1955350" cy="10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8F7F80-9F8B-40EE-AE7F-7177C0DC84F3}"/>
              </a:ext>
            </a:extLst>
          </p:cNvPr>
          <p:cNvSpPr txBox="1"/>
          <p:nvPr/>
        </p:nvSpPr>
        <p:spPr>
          <a:xfrm>
            <a:off x="666481" y="2996951"/>
            <a:ext cx="2745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개발환경 및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개발방법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Development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D5AC80-5F05-48FD-95C9-D118419C9F07}"/>
              </a:ext>
            </a:extLst>
          </p:cNvPr>
          <p:cNvSpPr txBox="1"/>
          <p:nvPr/>
        </p:nvSpPr>
        <p:spPr>
          <a:xfrm>
            <a:off x="52932" y="2780928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5.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개발환경 </a:t>
            </a:r>
            <a:r>
              <a:rPr lang="en-US" altLang="ko-KR" sz="2000" b="1" dirty="0" smtClean="0"/>
              <a:t>HW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72406" y="1916831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개발을 위한 </a:t>
            </a:r>
            <a:r>
              <a:rPr lang="ko-KR" altLang="en-US" dirty="0" err="1" smtClean="0"/>
              <a:t>스마트폰으로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Level 21 </a:t>
            </a:r>
            <a:r>
              <a:rPr lang="ko-KR" altLang="en-US" dirty="0" smtClean="0"/>
              <a:t>이상을 지원하는 </a:t>
            </a:r>
            <a:endParaRPr lang="en-US" altLang="ko-KR" dirty="0" smtClean="0"/>
          </a:p>
          <a:p>
            <a:r>
              <a:rPr lang="en-US" altLang="ko-KR" dirty="0" smtClean="0"/>
              <a:t>Android 5.0 Lollipop</a:t>
            </a:r>
            <a:r>
              <a:rPr lang="ko-KR" altLang="en-US" dirty="0" smtClean="0"/>
              <a:t>으로 구현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97" y="2132856"/>
            <a:ext cx="504056" cy="5040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9394" y="2200593"/>
            <a:ext cx="329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Galaxy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08888"/>
            <a:ext cx="1783259" cy="30079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969369"/>
            <a:ext cx="5060119" cy="26596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182" y="1076884"/>
            <a:ext cx="1809672" cy="1679895"/>
          </a:xfrm>
          <a:prstGeom prst="rect">
            <a:avLst/>
          </a:prstGeom>
        </p:spPr>
      </p:pic>
      <p:sp>
        <p:nvSpPr>
          <p:cNvPr id="13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개발환경 </a:t>
            </a:r>
            <a:r>
              <a:rPr lang="en-US" altLang="ko-KR" sz="2000" b="1" dirty="0" smtClean="0"/>
              <a:t>SW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2406" y="2276872"/>
            <a:ext cx="254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개발환</a:t>
            </a:r>
            <a:r>
              <a:rPr lang="ko-KR" altLang="en-US" dirty="0"/>
              <a:t>경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68" y="3573016"/>
            <a:ext cx="2735817" cy="171464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2406" y="4158952"/>
            <a:ext cx="304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사용할 언어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47" y="1711818"/>
            <a:ext cx="2756503" cy="1499439"/>
          </a:xfrm>
          <a:prstGeom prst="rect">
            <a:avLst/>
          </a:prstGeom>
        </p:spPr>
      </p:pic>
      <p:sp>
        <p:nvSpPr>
          <p:cNvPr id="24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0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개발환경 </a:t>
            </a:r>
            <a:r>
              <a:rPr lang="en-US" altLang="ko-KR" sz="2000" b="1" dirty="0" smtClean="0"/>
              <a:t>SW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3" name="Picture 5" descr="C:\Users\박흥정\AppData\Local\Microsoft\Windows\Temporary Internet Files\Content.IE5\ID52G2CY\Apache_HTTP_SERVER.png.064d0da5e444902a3cc36ca0092f445f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61" y="2420356"/>
            <a:ext cx="1625072" cy="8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onwoo\Pictures\ph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151" y="2877327"/>
            <a:ext cx="1386811" cy="936104"/>
          </a:xfrm>
          <a:prstGeom prst="rect">
            <a:avLst/>
          </a:prstGeom>
          <a:noFill/>
        </p:spPr>
      </p:pic>
      <p:pic>
        <p:nvPicPr>
          <p:cNvPr id="16" name="Picture 7" descr="C:\Users\박흥정\AppData\Local\Microsoft\Windows\Temporary Internet Files\Content.IE5\85A0U61K\Mysql-dolphin-square.svg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117" y="2636912"/>
            <a:ext cx="991684" cy="9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박흥정\Desktop\mysql.JPG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50" y="2389003"/>
            <a:ext cx="1177984" cy="117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406" y="1772816"/>
            <a:ext cx="239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EC2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APM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66" y="2283508"/>
            <a:ext cx="2228165" cy="11876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00" y="2416117"/>
            <a:ext cx="853920" cy="8539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3254" y="4140540"/>
            <a:ext cx="438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APM </a:t>
            </a:r>
            <a:r>
              <a:rPr lang="ko-KR" altLang="en-US" dirty="0" smtClean="0"/>
              <a:t>설치는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환경에서 설치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56" y="4693956"/>
            <a:ext cx="2169400" cy="1456057"/>
          </a:xfrm>
          <a:prstGeom prst="rect">
            <a:avLst/>
          </a:prstGeom>
        </p:spPr>
      </p:pic>
      <p:sp>
        <p:nvSpPr>
          <p:cNvPr id="21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243078"/>
            <a:ext cx="1531042" cy="15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5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개발방</a:t>
            </a:r>
            <a:r>
              <a:rPr lang="ko-KR" altLang="en-US" sz="2000" b="1" dirty="0"/>
              <a:t>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6" y="1993215"/>
            <a:ext cx="941709" cy="9417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40155" y="1663850"/>
            <a:ext cx="24598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 smtClean="0"/>
              <a:t>OCR </a:t>
            </a:r>
            <a:r>
              <a:rPr lang="ko-KR" altLang="en-US" sz="1600" b="1" dirty="0" smtClean="0"/>
              <a:t>기능</a:t>
            </a:r>
            <a:endParaRPr lang="en-US" altLang="ko-KR" sz="16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카카오 </a:t>
            </a:r>
            <a:r>
              <a:rPr lang="en-US" altLang="ko-KR" sz="1600" dirty="0" smtClean="0"/>
              <a:t>Vision OCR API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REST API </a:t>
            </a:r>
            <a:r>
              <a:rPr lang="ko-KR" altLang="en-US" sz="1600" dirty="0" smtClean="0"/>
              <a:t>제공</a:t>
            </a:r>
            <a:endParaRPr lang="en-US" altLang="ko-KR" sz="16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43" y="4158952"/>
            <a:ext cx="926233" cy="9262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31618" y="3888072"/>
            <a:ext cx="274787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음성인식 기능</a:t>
            </a:r>
            <a:endParaRPr lang="en-US" altLang="ko-KR" sz="16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카카오 음성인식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뉴톤</a:t>
            </a:r>
            <a:r>
              <a:rPr lang="en-US" altLang="ko-KR" sz="1600" dirty="0" smtClean="0"/>
              <a:t>) API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카카오에서 </a:t>
            </a:r>
            <a:r>
              <a:rPr lang="en-US" altLang="ko-KR" sz="1600" dirty="0" smtClean="0"/>
              <a:t>SDK </a:t>
            </a:r>
            <a:r>
              <a:rPr lang="ko-KR" altLang="en-US" sz="1600" dirty="0" smtClean="0"/>
              <a:t>제공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                                    </a:t>
            </a:r>
          </a:p>
          <a:p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24" y="2014149"/>
            <a:ext cx="664528" cy="664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2137510"/>
            <a:ext cx="3747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문자영역 감지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문자인식 기능 제공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하루 </a:t>
            </a:r>
            <a:r>
              <a:rPr lang="en-US" altLang="ko-KR" sz="1600" dirty="0" smtClean="0"/>
              <a:t>3,000</a:t>
            </a:r>
            <a:r>
              <a:rPr lang="ko-KR" altLang="en-US" sz="1600" dirty="0" smtClean="0"/>
              <a:t>건 무료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REST API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Retrofit</a:t>
            </a:r>
            <a:r>
              <a:rPr lang="ko-KR" altLang="en-US" sz="1600" dirty="0" smtClean="0"/>
              <a:t>로 라이선스 </a:t>
            </a:r>
            <a:r>
              <a:rPr lang="en-US" altLang="ko-KR" sz="1600" dirty="0" smtClean="0"/>
              <a:t>Apache 2.0</a:t>
            </a:r>
          </a:p>
          <a:p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443093" y="4377754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사용자 사전 기능 있음</a:t>
            </a:r>
            <a:r>
              <a:rPr lang="en-US" altLang="ko-KR" sz="1600" dirty="0" smtClean="0"/>
              <a:t>(3,000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하루 </a:t>
            </a:r>
            <a:r>
              <a:rPr lang="en-US" altLang="ko-KR" sz="1600" dirty="0" smtClean="0"/>
              <a:t>20,000</a:t>
            </a:r>
            <a:r>
              <a:rPr lang="ko-KR" altLang="en-US" sz="1600" dirty="0" smtClean="0"/>
              <a:t>건 무료</a:t>
            </a:r>
            <a:endParaRPr lang="ko-KR" altLang="en-US" sz="1600" dirty="0"/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97" y="4269984"/>
            <a:ext cx="664528" cy="6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개발방</a:t>
            </a:r>
            <a:r>
              <a:rPr lang="ko-KR" altLang="en-US" sz="2000" b="1" dirty="0"/>
              <a:t>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013025" y="1627513"/>
            <a:ext cx="28470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위치 정보 기능</a:t>
            </a:r>
            <a:endParaRPr lang="en-US" altLang="ko-KR" sz="16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카카오 지도 </a:t>
            </a:r>
            <a:r>
              <a:rPr lang="en-US" altLang="ko-KR" sz="1600" dirty="0" smtClean="0"/>
              <a:t>API </a:t>
            </a:r>
            <a:r>
              <a:rPr lang="ko-KR" altLang="en-US" sz="1600" dirty="0" smtClean="0"/>
              <a:t>사용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     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푸드뱅크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Open API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REST API </a:t>
            </a:r>
            <a:r>
              <a:rPr lang="ko-KR" altLang="en-US" sz="1600" dirty="0" smtClean="0"/>
              <a:t>제공</a:t>
            </a:r>
            <a:r>
              <a:rPr lang="en-US" altLang="ko-KR" sz="1600" dirty="0" smtClean="0"/>
              <a:t>         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23103"/>
            <a:ext cx="936104" cy="9361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52103"/>
            <a:ext cx="1003024" cy="10030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45184" y="3861048"/>
            <a:ext cx="25268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err="1" smtClean="0"/>
              <a:t>레시피</a:t>
            </a:r>
            <a:r>
              <a:rPr lang="ko-KR" altLang="en-US" sz="1600" b="1" dirty="0" smtClean="0"/>
              <a:t> 정보</a:t>
            </a:r>
            <a:endParaRPr lang="en-US" altLang="ko-KR" sz="16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농림축산식품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공공데이터 </a:t>
            </a:r>
            <a:r>
              <a:rPr lang="en-US" altLang="ko-KR" sz="1600" dirty="0" smtClean="0"/>
              <a:t>API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REST API </a:t>
            </a:r>
            <a:r>
              <a:rPr lang="ko-KR" altLang="en-US" sz="1600" dirty="0" smtClean="0"/>
              <a:t>제공                                     </a:t>
            </a:r>
            <a:endParaRPr lang="en-US" altLang="ko-K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586692" y="2135345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하루 </a:t>
            </a:r>
            <a:r>
              <a:rPr lang="en-US" altLang="ko-KR" sz="1600" dirty="0" smtClean="0"/>
              <a:t>300,000</a:t>
            </a:r>
            <a:r>
              <a:rPr lang="ko-KR" altLang="en-US" sz="1600" dirty="0" smtClean="0"/>
              <a:t>건 무료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라이선스 이용허락범위 제한 없음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86692" y="4221351"/>
            <a:ext cx="3275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레시피</a:t>
            </a:r>
            <a:r>
              <a:rPr lang="ko-KR" altLang="en-US" sz="1600" dirty="0" smtClean="0"/>
              <a:t> 재료정보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국가표준 식품 </a:t>
            </a:r>
            <a:r>
              <a:rPr lang="ko-KR" altLang="en-US" sz="1600" dirty="0" err="1" smtClean="0"/>
              <a:t>성분표</a:t>
            </a:r>
            <a:r>
              <a:rPr lang="ko-KR" altLang="en-US" sz="1600" dirty="0" smtClean="0"/>
              <a:t> 활용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라이선스 이용허락범위 제한 없음 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/>
              <a:t>REST API</a:t>
            </a:r>
            <a:r>
              <a:rPr lang="ko-KR" altLang="en-US" sz="1600" dirty="0"/>
              <a:t>는 </a:t>
            </a:r>
            <a:r>
              <a:rPr lang="en-US" altLang="ko-KR" sz="1600" dirty="0"/>
              <a:t>Retrofit</a:t>
            </a:r>
            <a:r>
              <a:rPr lang="ko-KR" altLang="en-US" sz="1600" dirty="0"/>
              <a:t>로 라이선스 </a:t>
            </a:r>
            <a:r>
              <a:rPr lang="en-US" altLang="ko-KR" sz="1600" dirty="0"/>
              <a:t>Apache 2.0</a:t>
            </a:r>
          </a:p>
          <a:p>
            <a:endParaRPr lang="ko-KR" altLang="en-US" sz="1600" dirty="0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93" y="2023103"/>
            <a:ext cx="664528" cy="6645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93" y="4221351"/>
            <a:ext cx="664528" cy="6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개발방</a:t>
            </a:r>
            <a:r>
              <a:rPr lang="ko-KR" altLang="en-US" sz="2000" b="1" dirty="0"/>
              <a:t>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99408"/>
            <a:ext cx="827428" cy="827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680" y="1899408"/>
            <a:ext cx="4680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알림 모듈</a:t>
            </a:r>
            <a:endParaRPr lang="en-US" altLang="ko-KR" sz="1600" b="1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  Notification </a:t>
            </a:r>
            <a:r>
              <a:rPr lang="ko-KR" altLang="en-US" sz="1600" dirty="0" smtClean="0"/>
              <a:t>클래스 활용</a:t>
            </a:r>
            <a:endParaRPr lang="en-US" altLang="ko-KR" sz="1600" dirty="0"/>
          </a:p>
          <a:p>
            <a:endParaRPr lang="en-US" altLang="ko-KR" sz="16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21" y="3691888"/>
            <a:ext cx="857474" cy="857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91680" y="3308346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로컬 </a:t>
            </a:r>
            <a:r>
              <a:rPr lang="en-US" altLang="ko-KR" sz="1600" b="1" dirty="0" smtClean="0"/>
              <a:t>DB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Room </a:t>
            </a:r>
            <a:r>
              <a:rPr lang="ko-KR" altLang="en-US" sz="1600" dirty="0" smtClean="0"/>
              <a:t>라이브러리로 </a:t>
            </a:r>
            <a:r>
              <a:rPr lang="en-US" altLang="ko-KR" sz="1600" dirty="0" smtClean="0"/>
              <a:t>SQLite </a:t>
            </a:r>
            <a:r>
              <a:rPr lang="ko-KR" altLang="en-US" sz="1600" dirty="0" smtClean="0"/>
              <a:t>활용</a:t>
            </a:r>
            <a:endParaRPr lang="en-US" altLang="ko-KR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691678" y="4312841"/>
            <a:ext cx="5103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서버 </a:t>
            </a:r>
            <a:r>
              <a:rPr lang="en-US" altLang="ko-KR" sz="1600" b="1" dirty="0" smtClean="0"/>
              <a:t>DB	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871700" y="4725144"/>
            <a:ext cx="687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600" dirty="0"/>
              <a:t>AWS</a:t>
            </a:r>
            <a:r>
              <a:rPr lang="ko-KR" altLang="en-US" sz="1600" dirty="0"/>
              <a:t>에 </a:t>
            </a:r>
            <a:r>
              <a:rPr lang="en-US" altLang="ko-KR" sz="1600" dirty="0"/>
              <a:t>Apache, </a:t>
            </a:r>
            <a:r>
              <a:rPr lang="en-US" altLang="ko-KR" sz="1600" dirty="0" smtClean="0"/>
              <a:t>PHP, </a:t>
            </a:r>
            <a:r>
              <a:rPr lang="en-US" altLang="ko-KR" sz="1600" dirty="0" smtClean="0"/>
              <a:t>MySQL </a:t>
            </a:r>
            <a:r>
              <a:rPr lang="ko-KR" altLang="en-US" sz="1600" dirty="0"/>
              <a:t>활용하여 </a:t>
            </a:r>
            <a:r>
              <a:rPr lang="ko-KR" altLang="en-US" sz="1600" dirty="0" smtClean="0"/>
              <a:t>구축</a:t>
            </a:r>
            <a:endParaRPr lang="en-US" altLang="ko-KR" sz="1600" dirty="0" smtClean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pPr marL="171450" indent="-171450">
              <a:buFontTx/>
              <a:buChar char="-"/>
            </a:pPr>
            <a:r>
              <a:rPr lang="en-US" altLang="ko-KR" sz="1600" dirty="0" smtClean="0"/>
              <a:t>IAM</a:t>
            </a:r>
            <a:r>
              <a:rPr lang="ko-KR" altLang="en-US" sz="1600" dirty="0" smtClean="0"/>
              <a:t>을 통한 관리자 기능 구축</a:t>
            </a:r>
            <a:endParaRPr lang="en-US" altLang="ko-KR" sz="1600" dirty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사용자 정보</a:t>
            </a:r>
            <a:r>
              <a:rPr lang="en-US" altLang="ko-KR" sz="1600" dirty="0"/>
              <a:t>, </a:t>
            </a:r>
            <a:r>
              <a:rPr lang="ko-KR" altLang="en-US" sz="1600" dirty="0"/>
              <a:t>등록한 상품</a:t>
            </a:r>
            <a:r>
              <a:rPr lang="en-US" altLang="ko-KR" sz="1600" dirty="0"/>
              <a:t>, </a:t>
            </a:r>
            <a:r>
              <a:rPr lang="ko-KR" altLang="en-US" sz="1600" dirty="0"/>
              <a:t>유통기한</a:t>
            </a:r>
            <a:r>
              <a:rPr lang="en-US" altLang="ko-KR" sz="1600" dirty="0"/>
              <a:t>, </a:t>
            </a:r>
            <a:r>
              <a:rPr lang="ko-KR" altLang="en-US" sz="1600" dirty="0"/>
              <a:t>개인설정 가지고 있음</a:t>
            </a:r>
          </a:p>
          <a:p>
            <a:endParaRPr lang="ko-KR" altLang="en-US" sz="1600" dirty="0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63888" y="6492875"/>
            <a:ext cx="20574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8F7F80-9F8B-40EE-AE7F-7177C0DC84F3}"/>
              </a:ext>
            </a:extLst>
          </p:cNvPr>
          <p:cNvSpPr txBox="1"/>
          <p:nvPr/>
        </p:nvSpPr>
        <p:spPr>
          <a:xfrm>
            <a:off x="1171711" y="3049113"/>
            <a:ext cx="19383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종합설계 개요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i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Outline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D5AC80-5F05-48FD-95C9-D118419C9F07}"/>
              </a:ext>
            </a:extLst>
          </p:cNvPr>
          <p:cNvSpPr txBox="1"/>
          <p:nvPr/>
        </p:nvSpPr>
        <p:spPr>
          <a:xfrm>
            <a:off x="395536" y="2852935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>
                <a:latin typeface="맑은 고딕" pitchFamily="50" charset="-127"/>
                <a:ea typeface="맑은 고딕" pitchFamily="50" charset="-127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775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</a:rPr>
              <a:t>개발환경 및 개발방법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개발방</a:t>
            </a:r>
            <a:r>
              <a:rPr lang="ko-KR" altLang="en-US" sz="2000" b="1" dirty="0"/>
              <a:t>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" y="1844824"/>
            <a:ext cx="898575" cy="898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10751" y="1866583"/>
            <a:ext cx="5724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로컬 </a:t>
            </a:r>
            <a:r>
              <a:rPr lang="en-US" altLang="ko-KR" sz="1600" b="1" dirty="0" smtClean="0"/>
              <a:t>DB</a:t>
            </a:r>
            <a:r>
              <a:rPr lang="ko-KR" altLang="en-US" sz="1600" b="1" dirty="0" smtClean="0"/>
              <a:t>와 </a:t>
            </a:r>
            <a:r>
              <a:rPr lang="en-US" altLang="ko-KR" sz="1600" b="1" dirty="0" smtClean="0"/>
              <a:t>AWS DB </a:t>
            </a:r>
            <a:r>
              <a:rPr lang="ko-KR" altLang="en-US" sz="1600" b="1" dirty="0" smtClean="0"/>
              <a:t>서버 </a:t>
            </a:r>
            <a:r>
              <a:rPr lang="ko-KR" altLang="en-US" sz="1600" b="1" dirty="0" err="1" smtClean="0"/>
              <a:t>싱크</a:t>
            </a:r>
            <a:endParaRPr lang="en-US" altLang="ko-KR" sz="1600" b="1" dirty="0"/>
          </a:p>
          <a:p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374766"/>
            <a:ext cx="2590476" cy="3809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" y="3345423"/>
            <a:ext cx="605266" cy="605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141" y="3478779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추가 사항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카카오 이미지 표시 의무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8886" y="3985229"/>
            <a:ext cx="60613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개인 또는 법인이 상업적 용도로 사용시 위 카카오</a:t>
            </a:r>
            <a:r>
              <a:rPr lang="en-US" altLang="ko-KR" sz="1400" dirty="0" smtClean="0"/>
              <a:t>(powered by </a:t>
            </a:r>
            <a:r>
              <a:rPr lang="en-US" altLang="ko-KR" sz="1400" dirty="0" err="1" smtClean="0"/>
              <a:t>kakao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이미지를 음성 인식 라이브러리를 사용하고 있을 때 표시하여야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핸드폰 화면 상에서 위치는 상하 좌측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우측 또는 중간에 표시한다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이미지 사이지는 최소 가로 </a:t>
            </a:r>
            <a:r>
              <a:rPr lang="en-US" altLang="ko-KR" sz="1400" dirty="0" smtClean="0"/>
              <a:t>102</a:t>
            </a:r>
            <a:r>
              <a:rPr lang="ko-KR" altLang="en-US" sz="1400" dirty="0" smtClean="0"/>
              <a:t>픽셀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세로 </a:t>
            </a:r>
            <a:r>
              <a:rPr lang="en-US" altLang="ko-KR" sz="1400" dirty="0" smtClean="0"/>
              <a:t>15</a:t>
            </a:r>
            <a:r>
              <a:rPr lang="ko-KR" altLang="en-US" sz="1400" dirty="0" smtClean="0"/>
              <a:t>픽셀 이상이어야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더 크게 표시할 경우 가로 세로 배율 유지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051720" y="2281734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600" dirty="0"/>
              <a:t>Sync Adapter</a:t>
            </a:r>
            <a:r>
              <a:rPr lang="ko-KR" altLang="en-US" sz="1600" dirty="0"/>
              <a:t>로 구현</a:t>
            </a:r>
            <a:endParaRPr lang="en-US" altLang="ko-KR" sz="1600" dirty="0"/>
          </a:p>
          <a:p>
            <a:pPr marL="171450" indent="-171450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en-US" altLang="ko-KR" sz="1600" dirty="0" smtClean="0"/>
              <a:t> Work Manager</a:t>
            </a:r>
            <a:r>
              <a:rPr lang="ko-KR" altLang="en-US" sz="1600" dirty="0"/>
              <a:t>를 활용해 백그라운드로 </a:t>
            </a:r>
            <a:r>
              <a:rPr lang="ko-KR" altLang="en-US" sz="1600" dirty="0" err="1"/>
              <a:t>싱크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30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8F7F80-9F8B-40EE-AE7F-7177C0DC84F3}"/>
              </a:ext>
            </a:extLst>
          </p:cNvPr>
          <p:cNvSpPr txBox="1"/>
          <p:nvPr/>
        </p:nvSpPr>
        <p:spPr>
          <a:xfrm>
            <a:off x="971600" y="2996951"/>
            <a:ext cx="2745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업무 부담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Role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D5AC80-5F05-48FD-95C9-D118419C9F07}"/>
              </a:ext>
            </a:extLst>
          </p:cNvPr>
          <p:cNvSpPr txBox="1"/>
          <p:nvPr/>
        </p:nvSpPr>
        <p:spPr>
          <a:xfrm>
            <a:off x="295294" y="2780926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6.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5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6. </a:t>
            </a:r>
            <a:r>
              <a:rPr lang="ko-KR" altLang="en-US" sz="2400" dirty="0" smtClean="0">
                <a:solidFill>
                  <a:schemeClr val="bg1"/>
                </a:solidFill>
              </a:rPr>
              <a:t>업무 부담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graphicFrame>
        <p:nvGraphicFramePr>
          <p:cNvPr id="12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1511396"/>
              </p:ext>
            </p:extLst>
          </p:nvPr>
        </p:nvGraphicFramePr>
        <p:xfrm>
          <a:off x="899592" y="1700808"/>
          <a:ext cx="7403355" cy="3717689"/>
        </p:xfrm>
        <a:graphic>
          <a:graphicData uri="http://schemas.openxmlformats.org/drawingml/2006/table">
            <a:tbl>
              <a:tblPr/>
              <a:tblGrid>
                <a:gridCol w="1038579"/>
                <a:gridCol w="2103366"/>
                <a:gridCol w="2130705"/>
                <a:gridCol w="2130705"/>
              </a:tblGrid>
              <a:tr h="440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300" b="1" kern="1200" dirty="0" smtClean="0">
                        <a:solidFill>
                          <a:srgbClr val="000000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kern="120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김규진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kern="120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전병관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kern="120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지기용</a:t>
                      </a:r>
                    </a:p>
                  </a:txBody>
                  <a:tcPr marL="94282" marR="94282" marT="49023" marB="4902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</a:tr>
              <a:tr h="475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자료수집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OCR,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음성인식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기술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Open API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79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설      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Android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App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Webserver</a:t>
                      </a:r>
                    </a:p>
                    <a:p>
                      <a:pPr algn="ctr"/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DB 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6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Webserver</a:t>
                      </a:r>
                    </a:p>
                    <a:p>
                      <a:pPr algn="ctr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DB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9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구      현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Android 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App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구현 및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연동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Webserver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6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Web, DB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연동</a:t>
                      </a:r>
                      <a:endParaRPr lang="en-US" altLang="ko-KR" sz="16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Webserver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16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Web, DB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연동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8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600" b="1" kern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</a:p>
                  </a:txBody>
                  <a:tcPr marL="94282" marR="94282" marT="49023" marB="4902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  <a:alpha val="59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App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에서의 작동 및 제어테스트</a:t>
                      </a:r>
                      <a:endParaRPr lang="en-US" altLang="ko-KR" sz="1600" b="0" dirty="0" smtClean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통합테스트</a:t>
                      </a:r>
                      <a:r>
                        <a:rPr lang="ko-KR" altLang="en-US" sz="1600" b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및</a:t>
                      </a:r>
                      <a:r>
                        <a:rPr lang="en-US" altLang="ko-KR" sz="1600" b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유지보수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94282" marR="94282" marT="49023" marB="490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32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8F7F80-9F8B-40EE-AE7F-7177C0DC84F3}"/>
              </a:ext>
            </a:extLst>
          </p:cNvPr>
          <p:cNvSpPr txBox="1"/>
          <p:nvPr/>
        </p:nvSpPr>
        <p:spPr>
          <a:xfrm>
            <a:off x="827584" y="2996950"/>
            <a:ext cx="2745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종합설계 수행일정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Schedule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D5AC80-5F05-48FD-95C9-D118419C9F07}"/>
              </a:ext>
            </a:extLst>
          </p:cNvPr>
          <p:cNvSpPr txBox="1"/>
          <p:nvPr/>
        </p:nvSpPr>
        <p:spPr>
          <a:xfrm>
            <a:off x="195425" y="2780926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7.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7.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수행일정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400506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C8DF995-F271-4F34-A709-6C3371AEE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363573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A150DC12-D354-4E72-8C40-33C23CEC2F99}"/>
              </a:ext>
            </a:extLst>
          </p:cNvPr>
          <p:cNvCxnSpPr/>
          <p:nvPr/>
        </p:nvCxnSpPr>
        <p:spPr>
          <a:xfrm>
            <a:off x="1645457" y="4656841"/>
            <a:ext cx="0" cy="584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4925EBA-84B6-4FE9-8523-C44EAC482484}"/>
              </a:ext>
            </a:extLst>
          </p:cNvPr>
          <p:cNvSpPr/>
          <p:nvPr/>
        </p:nvSpPr>
        <p:spPr>
          <a:xfrm rot="10800000">
            <a:off x="1605506" y="5232890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73B423-5CEB-4373-8A38-07FA1E282D55}"/>
              </a:ext>
            </a:extLst>
          </p:cNvPr>
          <p:cNvSpPr txBox="1"/>
          <p:nvPr/>
        </p:nvSpPr>
        <p:spPr>
          <a:xfrm>
            <a:off x="658215" y="5445224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자료수집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요구사항 정의 및 분석</a:t>
            </a:r>
            <a:endParaRPr lang="ko-KR" alt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412425" y="328280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3~4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680884C-7B13-4147-8B67-BADA215C31CA}"/>
              </a:ext>
            </a:extLst>
          </p:cNvPr>
          <p:cNvCxnSpPr/>
          <p:nvPr/>
        </p:nvCxnSpPr>
        <p:spPr>
          <a:xfrm flipH="1">
            <a:off x="2806679" y="2316624"/>
            <a:ext cx="1" cy="27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6B38C347-9BB1-4C7E-A79C-6A6B0739EDA7}"/>
              </a:ext>
            </a:extLst>
          </p:cNvPr>
          <p:cNvSpPr/>
          <p:nvPr/>
        </p:nvSpPr>
        <p:spPr>
          <a:xfrm rot="10800000">
            <a:off x="2763389" y="2230042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1793E5F-3A30-4AD8-915B-D2C3B3599A76}"/>
              </a:ext>
            </a:extLst>
          </p:cNvPr>
          <p:cNvSpPr txBox="1"/>
          <p:nvPr/>
        </p:nvSpPr>
        <p:spPr>
          <a:xfrm>
            <a:off x="2234248" y="1595001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시스템 설계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구</a:t>
            </a:r>
            <a:r>
              <a:rPr lang="ko-KR" altLang="en-US" sz="1400" b="1" dirty="0"/>
              <a:t>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35896" y="371267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4~5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9D249B68-C8F5-48F4-92F7-E1847F510F14}"/>
              </a:ext>
            </a:extLst>
          </p:cNvPr>
          <p:cNvCxnSpPr/>
          <p:nvPr/>
        </p:nvCxnSpPr>
        <p:spPr>
          <a:xfrm>
            <a:off x="4060854" y="4691718"/>
            <a:ext cx="0" cy="584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87AA098A-38A5-46D8-86D8-9B43BE52DB1E}"/>
              </a:ext>
            </a:extLst>
          </p:cNvPr>
          <p:cNvSpPr/>
          <p:nvPr/>
        </p:nvSpPr>
        <p:spPr>
          <a:xfrm rot="10800000">
            <a:off x="4015820" y="5232889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DD6EA219-DBBA-414F-A234-BA01175AC9F7}"/>
              </a:ext>
            </a:extLst>
          </p:cNvPr>
          <p:cNvCxnSpPr/>
          <p:nvPr/>
        </p:nvCxnSpPr>
        <p:spPr>
          <a:xfrm flipH="1">
            <a:off x="5222076" y="2351501"/>
            <a:ext cx="1" cy="27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61AAED16-98A3-48FD-868E-A4CCA0206F4C}"/>
              </a:ext>
            </a:extLst>
          </p:cNvPr>
          <p:cNvSpPr/>
          <p:nvPr/>
        </p:nvSpPr>
        <p:spPr>
          <a:xfrm rot="10800000">
            <a:off x="5178786" y="2264919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A8590B5-9774-4B40-A14F-4A1E7C3CC207}"/>
              </a:ext>
            </a:extLst>
          </p:cNvPr>
          <p:cNvSpPr txBox="1"/>
          <p:nvPr/>
        </p:nvSpPr>
        <p:spPr>
          <a:xfrm>
            <a:off x="3356816" y="5445224"/>
            <a:ext cx="1386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구현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통합 및 테스트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27D8643-0FD4-4231-B259-ACCD378552C8}"/>
              </a:ext>
            </a:extLst>
          </p:cNvPr>
          <p:cNvSpPr txBox="1"/>
          <p:nvPr/>
        </p:nvSpPr>
        <p:spPr>
          <a:xfrm>
            <a:off x="4528619" y="1629878"/>
            <a:ext cx="1386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통합 및 테스트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유지보</a:t>
            </a:r>
            <a:r>
              <a:rPr lang="ko-KR" altLang="en-US" sz="1400" b="1" dirty="0"/>
              <a:t>수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EBCC80A9-BFDE-4663-8C4B-BE227AFE4EF9}"/>
              </a:ext>
            </a:extLst>
          </p:cNvPr>
          <p:cNvCxnSpPr/>
          <p:nvPr/>
        </p:nvCxnSpPr>
        <p:spPr>
          <a:xfrm>
            <a:off x="6492937" y="4705575"/>
            <a:ext cx="0" cy="584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51E51BD-9188-4720-9BDD-8A41B90D1F73}"/>
              </a:ext>
            </a:extLst>
          </p:cNvPr>
          <p:cNvSpPr/>
          <p:nvPr/>
        </p:nvSpPr>
        <p:spPr>
          <a:xfrm rot="10800000">
            <a:off x="6449646" y="5241303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8E839EF7-1601-4B1E-AFCD-AA951566E106}"/>
              </a:ext>
            </a:extLst>
          </p:cNvPr>
          <p:cNvCxnSpPr/>
          <p:nvPr/>
        </p:nvCxnSpPr>
        <p:spPr>
          <a:xfrm flipH="1">
            <a:off x="7654159" y="2386378"/>
            <a:ext cx="1" cy="27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D47AF7C-4161-43B1-AE36-D6931A2B15BE}"/>
              </a:ext>
            </a:extLst>
          </p:cNvPr>
          <p:cNvSpPr txBox="1"/>
          <p:nvPr/>
        </p:nvSpPr>
        <p:spPr>
          <a:xfrm>
            <a:off x="6691397" y="1664755"/>
            <a:ext cx="1925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졸업작품 최종 보고서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작성 및 </a:t>
            </a:r>
            <a:r>
              <a:rPr lang="ko-KR" altLang="en-US" sz="1400" b="1" dirty="0" err="1" smtClean="0"/>
              <a:t>패키징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AF8B6B98-9672-4215-9973-D029A2BB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6" y="1158213"/>
            <a:ext cx="1033961" cy="147708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33320" y="328280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5~6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060889" y="371267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7~9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1D1DF7-7C6F-4B93-8337-A1DBAF899097}"/>
              </a:ext>
            </a:extLst>
          </p:cNvPr>
          <p:cNvSpPr txBox="1"/>
          <p:nvPr/>
        </p:nvSpPr>
        <p:spPr>
          <a:xfrm>
            <a:off x="5694492" y="5445223"/>
            <a:ext cx="1683474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최종 검토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문서화 및 발표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산업기술대전 참</a:t>
            </a:r>
            <a:r>
              <a:rPr lang="ko-KR" altLang="en-US" sz="1400" b="1" dirty="0"/>
              <a:t>가</a:t>
            </a:r>
            <a:endParaRPr lang="en-US" altLang="ko-KR" sz="1400" b="1" dirty="0" smtClean="0"/>
          </a:p>
          <a:p>
            <a:pPr algn="ctr"/>
            <a:endParaRPr lang="ko-KR" alt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7144275" y="3261538"/>
            <a:ext cx="1019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9~10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F0029924-7AC6-4348-A499-E0F2BA5BEF14}"/>
              </a:ext>
            </a:extLst>
          </p:cNvPr>
          <p:cNvSpPr/>
          <p:nvPr/>
        </p:nvSpPr>
        <p:spPr>
          <a:xfrm rot="10800000">
            <a:off x="7610869" y="2299796"/>
            <a:ext cx="86582" cy="865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7.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수행일정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6207"/>
              </p:ext>
            </p:extLst>
          </p:nvPr>
        </p:nvGraphicFramePr>
        <p:xfrm>
          <a:off x="683568" y="1268760"/>
          <a:ext cx="7776864" cy="465971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04056"/>
                <a:gridCol w="504056"/>
                <a:gridCol w="504056"/>
                <a:gridCol w="504056"/>
              </a:tblGrid>
              <a:tr h="5338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5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추진 사항</a:t>
                      </a:r>
                      <a:endParaRPr lang="ko-KR" altLang="en-US" sz="15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7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8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9</a:t>
                      </a:r>
                      <a:r>
                        <a:rPr lang="ko-KR" altLang="en-US" sz="13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</a:rPr>
                        <a:t>월</a:t>
                      </a: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3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300" b="1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함초롬돋움" panose="02030504000101010101" pitchFamily="18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01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자료수집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주제에 따른 사전조사</a:t>
                      </a:r>
                      <a:r>
                        <a:rPr lang="en-US" altLang="ko-KR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자료수집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제안서작성 및 발표</a:t>
                      </a:r>
                      <a:endParaRPr lang="ko-KR" altLang="en-US" sz="11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요구사항 정의 및 </a:t>
                      </a:r>
                      <a:r>
                        <a:rPr lang="ko-KR" altLang="en-US" sz="1100" b="1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요구사항 분석</a:t>
                      </a: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요구사항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정의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70AD47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1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시스템 설계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Application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Server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설계</a:t>
                      </a:r>
                      <a:endParaRPr lang="en-US" altLang="ko-KR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rgbClr val="70AD47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1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en-US" altLang="ko-KR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Server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100" kern="1200" baseline="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baseline="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구축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1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j-ea"/>
                          <a:ea typeface="+mj-ea"/>
                        </a:rPr>
                        <a:t>통합 및 테스트</a:t>
                      </a:r>
                      <a:endParaRPr lang="ko-KR" altLang="en-US" sz="1100" b="1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Application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과 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시스템 통합</a:t>
                      </a:r>
                      <a:endParaRPr lang="en-US" altLang="ko-KR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전체 시스템 테스트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45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문서화 및 발표</a:t>
                      </a:r>
                      <a:endParaRPr lang="ko-KR" altLang="en-US" sz="1100" b="1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졸업작품 중간 보고서 작성</a:t>
                      </a:r>
                      <a:endParaRPr lang="en-US" altLang="ko-KR" sz="1100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latin typeface="+mn-ea"/>
                        <a:ea typeface="+mn-ea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- </a:t>
                      </a:r>
                      <a:r>
                        <a:rPr lang="ko-KR" altLang="en-US" sz="1100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발표 및 산업기술 대전 참가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45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함초롬돋움" panose="02030504000101010101" pitchFamily="18" charset="-127"/>
                        </a:rPr>
                        <a:t>최종보고서 </a:t>
                      </a:r>
                      <a:endParaRPr lang="en-US" altLang="ko-KR" sz="1100" b="1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함초롬돋움" panose="02030504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함초롬돋움" panose="02030504000101010101" pitchFamily="18" charset="-127"/>
                        </a:rPr>
                        <a:t>및 </a:t>
                      </a:r>
                      <a:r>
                        <a:rPr lang="ko-KR" altLang="en-US" sz="1100" b="1" kern="1200" dirty="0" err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함초롬돋움" panose="02030504000101010101" pitchFamily="18" charset="-127"/>
                        </a:rPr>
                        <a:t>패키징</a:t>
                      </a:r>
                      <a:endParaRPr lang="en-US" altLang="ko-KR" sz="1100" b="1" kern="120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 -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졸업작품 최종보고서 작성</a:t>
                      </a:r>
                      <a:endParaRPr lang="en-US" altLang="ko-KR" sz="1100" kern="1200" baseline="0" dirty="0" smtClean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 - CD</a:t>
                      </a:r>
                      <a:r>
                        <a:rPr lang="ko-KR" altLang="en-US" sz="1100" kern="1200" baseline="0" dirty="0" err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패키징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사용법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프로그램 등</a:t>
                      </a:r>
                      <a:r>
                        <a:rPr lang="en-US" altLang="ko-KR" sz="1100" kern="1200" baseline="0" dirty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돋움" panose="02030504000101010101" pitchFamily="18" charset="-127"/>
                        </a:rPr>
                        <a:t>)</a:t>
                      </a:r>
                      <a:endParaRPr lang="ko-KR" altLang="en-US" sz="1100" kern="12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b="1" dirty="0">
                        <a:solidFill>
                          <a:schemeClr val="bg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15493" marR="15493" marT="15487" marB="15487">
                    <a:solidFill>
                      <a:srgbClr val="70AD47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78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7.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수행일정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406" y="1149762"/>
            <a:ext cx="859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Git</a:t>
            </a:r>
            <a:r>
              <a:rPr lang="en-US" altLang="ko-KR" sz="2000" b="1" dirty="0" smtClean="0"/>
              <a:t> Hub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85" y="1625122"/>
            <a:ext cx="6429724" cy="3323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5696" y="1142503"/>
            <a:ext cx="644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3"/>
              </a:rPr>
              <a:t>https://github.com/jiki94/CapstoneDesign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013176"/>
            <a:ext cx="2383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김규진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전병관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지기</a:t>
            </a:r>
            <a:r>
              <a:rPr lang="ko-KR" altLang="en-US" sz="1600" dirty="0"/>
              <a:t>용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27784" y="5013175"/>
            <a:ext cx="4752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hlinkClick r:id="rId4"/>
              </a:rPr>
              <a:t>https</a:t>
            </a:r>
            <a:r>
              <a:rPr lang="en-US" altLang="ko-KR" sz="1600" dirty="0">
                <a:hlinkClick r:id="rId4"/>
              </a:rPr>
              <a:t>://</a:t>
            </a:r>
            <a:r>
              <a:rPr lang="en-US" altLang="ko-KR" sz="1600" dirty="0" smtClean="0">
                <a:hlinkClick r:id="rId4"/>
              </a:rPr>
              <a:t>github.com/rolypolyvg295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</a:t>
            </a:r>
            <a:r>
              <a:rPr lang="en-US" altLang="ko-KR" sz="1600" dirty="0" smtClean="0">
                <a:hlinkClick r:id="rId5"/>
              </a:rPr>
              <a:t>github.com/qudrhks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>
                <a:hlinkClick r:id="rId3"/>
              </a:rPr>
              <a:t>https://github.com/jiki94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91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8F7F80-9F8B-40EE-AE7F-7177C0DC84F3}"/>
              </a:ext>
            </a:extLst>
          </p:cNvPr>
          <p:cNvSpPr txBox="1"/>
          <p:nvPr/>
        </p:nvSpPr>
        <p:spPr>
          <a:xfrm>
            <a:off x="666481" y="2996950"/>
            <a:ext cx="2745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필요기술 및 참고문헌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Reference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D5AC80-5F05-48FD-95C9-D118419C9F07}"/>
              </a:ext>
            </a:extLst>
          </p:cNvPr>
          <p:cNvSpPr txBox="1"/>
          <p:nvPr/>
        </p:nvSpPr>
        <p:spPr>
          <a:xfrm>
            <a:off x="51409" y="2780151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8.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2" y="184775"/>
            <a:ext cx="38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8. </a:t>
            </a:r>
            <a:r>
              <a:rPr lang="ko-KR" altLang="en-US" sz="2400" dirty="0" smtClean="0">
                <a:solidFill>
                  <a:schemeClr val="bg1"/>
                </a:solidFill>
              </a:rPr>
              <a:t>필요기술 및 참고문헌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76328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Android</a:t>
            </a:r>
            <a:r>
              <a:rPr lang="ko-KR" altLang="en-US" dirty="0" smtClean="0"/>
              <a:t> 참고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://developer.android.com/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MYSQL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https://dev.mysql.com/doc/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Apache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https://httpd.apache.org/docs/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AWS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https://docs.aws.amazon.com/index.html?nc2=h_ql_doc_do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PHP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>
                <a:hlinkClick r:id="rId6"/>
              </a:rPr>
              <a:t>https://www.php.net/docs.php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375AF882-BC06-4F69-867D-3885394DA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4" y="-1"/>
            <a:ext cx="7946795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F04C9A4-2493-492B-BF09-19E50AE2A2E8}"/>
              </a:ext>
            </a:extLst>
          </p:cNvPr>
          <p:cNvSpPr/>
          <p:nvPr/>
        </p:nvSpPr>
        <p:spPr>
          <a:xfrm>
            <a:off x="0" y="0"/>
            <a:ext cx="328853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>
              <a:solidFill>
                <a:srgbClr val="D3D4C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80973AA-09F6-47D1-BC75-18BE6856063B}"/>
              </a:ext>
            </a:extLst>
          </p:cNvPr>
          <p:cNvSpPr txBox="1"/>
          <p:nvPr/>
        </p:nvSpPr>
        <p:spPr>
          <a:xfrm>
            <a:off x="236594" y="1055802"/>
            <a:ext cx="18321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3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FC57B68C-FE2B-4FFC-962D-69227C781590}"/>
              </a:ext>
            </a:extLst>
          </p:cNvPr>
          <p:cNvCxnSpPr/>
          <p:nvPr/>
        </p:nvCxnSpPr>
        <p:spPr>
          <a:xfrm>
            <a:off x="414782" y="1687397"/>
            <a:ext cx="0" cy="278090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0973AA-09F6-47D1-BC75-18BE6856063B}"/>
              </a:ext>
            </a:extLst>
          </p:cNvPr>
          <p:cNvSpPr txBox="1"/>
          <p:nvPr/>
        </p:nvSpPr>
        <p:spPr>
          <a:xfrm>
            <a:off x="236594" y="4653136"/>
            <a:ext cx="12234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bg1"/>
                </a:solidFill>
                <a:ea typeface="Noto Sans CJK KR Black" panose="020B0A00000000000000" pitchFamily="34" charset="-127"/>
              </a:rPr>
              <a:t>Q &amp; A</a:t>
            </a:r>
            <a:endParaRPr lang="ko-KR" altLang="en-US" sz="3000" spc="-150" dirty="0">
              <a:solidFill>
                <a:schemeClr val="bg1"/>
              </a:solidFill>
              <a:ea typeface="Noto Sans CJK KR Black" panose="020B0A00000000000000" pitchFamily="34" charset="-127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39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9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385124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연구개발 배경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334495" y="1916832"/>
            <a:ext cx="828092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en-US" altLang="ko-KR" sz="1400" dirty="0" smtClean="0">
                <a:latin typeface="Bauhaus 93" panose="04030905020B02020C02" pitchFamily="82" charset="0"/>
              </a:rPr>
              <a:t>• </a:t>
            </a:r>
            <a:r>
              <a:rPr kumimoji="1" lang="ko-KR" altLang="en-US" sz="1600" dirty="0" smtClean="0">
                <a:latin typeface="Bauhaus 93" panose="04030905020B02020C02" pitchFamily="82" charset="0"/>
              </a:rPr>
              <a:t>소비자들은 식품의 유통기한에 대해 민감함</a:t>
            </a:r>
            <a:endParaRPr kumimoji="1" lang="en-US" altLang="ko-KR" sz="1600" dirty="0" smtClean="0">
              <a:latin typeface="Bauhaus 93" panose="04030905020B02020C02" pitchFamily="82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1" lang="en-US" altLang="ko-KR" sz="1600" dirty="0" smtClean="0">
              <a:latin typeface="Bauhaus 93" panose="04030905020B02020C02" pitchFamily="82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1" lang="en-US" altLang="ko-KR" sz="1600" dirty="0" smtClean="0">
                <a:latin typeface="Bauhaus 93" panose="04030905020B02020C02" pitchFamily="82" charset="0"/>
              </a:rPr>
              <a:t>•</a:t>
            </a:r>
            <a:r>
              <a:rPr kumimoji="1" lang="en-US" altLang="ko-KR" sz="1600" dirty="0" smtClean="0">
                <a:latin typeface="맑은 고딕" panose="020B0503020000020004" pitchFamily="50" charset="-127"/>
              </a:rPr>
              <a:t> </a:t>
            </a:r>
            <a:r>
              <a:rPr kumimoji="1" lang="ko-KR" altLang="en-US" sz="1600" dirty="0" smtClean="0">
                <a:latin typeface="맑은 고딕" panose="020B0503020000020004" pitchFamily="50" charset="-127"/>
              </a:rPr>
              <a:t>유통기한이 지나 버리게 되는 식품이 상당하여 이를 관리하기 위한 기술이 필요</a:t>
            </a:r>
            <a:endParaRPr kumimoji="1" lang="en-US" altLang="ko-KR" sz="1600" dirty="0" smtClean="0">
              <a:latin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1" lang="en-US" altLang="ko-KR" sz="1600" dirty="0">
              <a:latin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600" dirty="0" smtClean="0">
                <a:latin typeface="Bauhaus 93" panose="04030905020B02020C02" pitchFamily="82" charset="0"/>
              </a:rPr>
              <a:t>•</a:t>
            </a:r>
            <a:r>
              <a:rPr kumimoji="1" lang="en-US" altLang="ko-KR" sz="1600" dirty="0" smtClean="0">
                <a:latin typeface="맑은 고딕" panose="020B0503020000020004" pitchFamily="50" charset="-127"/>
              </a:rPr>
              <a:t> </a:t>
            </a:r>
            <a:r>
              <a:rPr kumimoji="1" lang="ko-KR" altLang="en-US" sz="1600" dirty="0" smtClean="0">
                <a:latin typeface="맑은 고딕" panose="020B0503020000020004" pitchFamily="50" charset="-127"/>
              </a:rPr>
              <a:t>소비자가 구매한 식품의 유통기한 만기까지 지속적으로 인지하기란 어려움</a:t>
            </a:r>
            <a:endParaRPr kumimoji="1" lang="en-US" altLang="ko-KR" sz="1600" dirty="0" smtClean="0">
              <a:latin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en-US" altLang="ko-KR" sz="1400" dirty="0"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93065"/>
            <a:ext cx="2815426" cy="1840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332" y="5917960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자료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한국소비자단체협의회</a:t>
            </a:r>
            <a:endParaRPr lang="ko-KR" altLang="en-US" sz="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093065"/>
            <a:ext cx="2124236" cy="20775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7234" y="5917960"/>
            <a:ext cx="1189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자료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녹색소비자연대</a:t>
            </a:r>
            <a:endParaRPr lang="ko-KR" altLang="en-US" sz="800" dirty="0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361242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연구개발 목표</a:t>
            </a:r>
            <a:endParaRPr lang="ko-KR" altLang="en-US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537113" y="1700808"/>
            <a:ext cx="81369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식품명과 유통기한이 </a:t>
            </a:r>
            <a:r>
              <a:rPr kumimoji="1" lang="en-US" altLang="ko-KR" sz="1600" dirty="0"/>
              <a:t>OCR </a:t>
            </a:r>
            <a:r>
              <a:rPr kumimoji="1" lang="ko-KR" altLang="en-US" sz="1600" dirty="0"/>
              <a:t>기술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음성인식 </a:t>
            </a:r>
            <a:r>
              <a:rPr kumimoji="1" lang="ko-KR" altLang="en-US" sz="1600" dirty="0" smtClean="0"/>
              <a:t>기술을 통해</a:t>
            </a:r>
            <a:r>
              <a:rPr kumimoji="1" lang="ko-KR" altLang="en-US" sz="1600" dirty="0" smtClean="0">
                <a:latin typeface="+mj-lt"/>
              </a:rPr>
              <a:t> </a:t>
            </a:r>
            <a:r>
              <a:rPr kumimoji="1" lang="ko-KR" altLang="en-US" sz="1600" dirty="0" smtClean="0"/>
              <a:t>소비자의 기호에 맞춰 등록됨</a:t>
            </a:r>
            <a:endParaRPr kumimoji="1" lang="en-US" altLang="ko-KR" sz="1600" dirty="0" smtClean="0"/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kumimoji="1" lang="en-US" altLang="ko-KR" sz="1600" dirty="0" smtClean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유통기한이 다가오는 식품은 알림을 통하여 소비자에게 공지함</a:t>
            </a:r>
            <a:endParaRPr kumimoji="1" lang="en-US" altLang="ko-KR" sz="1600" dirty="0" smtClean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600" dirty="0"/>
              <a:t>소비자가 등록한 식품을 토대로 만들 수 있는 </a:t>
            </a:r>
            <a:r>
              <a:rPr kumimoji="1" lang="ko-KR" altLang="en-US" sz="1600" dirty="0" err="1"/>
              <a:t>레시피를</a:t>
            </a:r>
            <a:r>
              <a:rPr kumimoji="1" lang="ko-KR" altLang="en-US" sz="1600" dirty="0"/>
              <a:t> 제공</a:t>
            </a:r>
            <a:endParaRPr kumimoji="1" lang="en-US" altLang="ko-KR" sz="1600" dirty="0"/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여</a:t>
            </a:r>
            <a:r>
              <a:rPr kumimoji="1" lang="ko-KR" altLang="en-US" sz="1600" dirty="0">
                <a:latin typeface="+mj-lt"/>
              </a:rPr>
              <a:t>유</a:t>
            </a:r>
            <a:r>
              <a:rPr kumimoji="1" lang="ko-KR" altLang="en-US" sz="1600" dirty="0" smtClean="0">
                <a:latin typeface="+mj-lt"/>
              </a:rPr>
              <a:t> 식품은 근처 </a:t>
            </a:r>
            <a:r>
              <a:rPr kumimoji="1" lang="ko-KR" altLang="en-US" sz="1600" dirty="0" err="1" smtClean="0">
                <a:latin typeface="+mj-lt"/>
              </a:rPr>
              <a:t>푸드뱅크에</a:t>
            </a:r>
            <a:r>
              <a:rPr kumimoji="1" lang="ko-KR" altLang="en-US" sz="1600" dirty="0" smtClean="0">
                <a:latin typeface="+mj-lt"/>
              </a:rPr>
              <a:t> 기증하거나 게시판을 통해 </a:t>
            </a:r>
            <a:r>
              <a:rPr kumimoji="1" lang="ko-KR" altLang="en-US" sz="1600" dirty="0" err="1" smtClean="0">
                <a:latin typeface="+mj-lt"/>
              </a:rPr>
              <a:t>쉐어하는</a:t>
            </a:r>
            <a:r>
              <a:rPr kumimoji="1" lang="ko-KR" altLang="en-US" sz="1600" dirty="0" smtClean="0">
                <a:latin typeface="+mj-lt"/>
              </a:rPr>
              <a:t> 소비자들의 커뮤니티 활성화 </a:t>
            </a:r>
            <a:endParaRPr kumimoji="1" lang="en-US" altLang="ko-KR" sz="1600" dirty="0">
              <a:latin typeface="+mj-lt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1" lang="en-US" altLang="ko-KR" sz="1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700" y="5229200"/>
            <a:ext cx="8006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*</a:t>
            </a:r>
            <a:r>
              <a:rPr lang="en-US" altLang="ko-KR" sz="1400" dirty="0" smtClean="0">
                <a:solidFill>
                  <a:srgbClr val="FFC000"/>
                </a:solidFill>
              </a:rPr>
              <a:t> </a:t>
            </a:r>
            <a:r>
              <a:rPr lang="ko-KR" altLang="en-US" sz="1400" b="1" dirty="0" err="1" smtClean="0"/>
              <a:t>푸드뱅크란</a:t>
            </a:r>
            <a:r>
              <a:rPr lang="en-US" altLang="ko-KR" sz="1400" b="1" dirty="0" smtClean="0"/>
              <a:t>?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기업 및 개인으로부터 여유식품 및 생활용품 등을 기부 받아 식품</a:t>
            </a:r>
            <a:r>
              <a:rPr lang="en-US" altLang="ko-KR" sz="1400" dirty="0" smtClean="0"/>
              <a:t>·</a:t>
            </a:r>
            <a:r>
              <a:rPr lang="ko-KR" altLang="en-US" sz="1400" dirty="0" smtClean="0"/>
              <a:t>생활용품의 부족으로 어려움을 겪고 있는 저소득계층에게 식품을 지원해주는 전달체계</a:t>
            </a:r>
            <a:endParaRPr lang="ko-KR" altLang="en-US" sz="1400" dirty="0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종합설계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366411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연구개발 효</a:t>
            </a:r>
            <a:r>
              <a:rPr lang="ko-KR" altLang="en-US" sz="2000" b="1" dirty="0"/>
              <a:t>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3733" y="1988840"/>
            <a:ext cx="81369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유통기한이 지나 버리게 되는 식품을 방지하여 음식물 쓰레기의 발생률 감소</a:t>
            </a:r>
            <a:endParaRPr kumimoji="1" lang="en-US" altLang="ko-KR" sz="1600" dirty="0" smtClean="0">
              <a:latin typeface="+mj-lt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1" lang="ko-KR" altLang="en-US" sz="1600" dirty="0" smtClean="0">
                <a:latin typeface="+mj-lt"/>
              </a:rPr>
              <a:t> </a:t>
            </a: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매번 무엇을 만들어 먹을지 고민하는 소비자들에게 </a:t>
            </a:r>
            <a:r>
              <a:rPr kumimoji="1" lang="ko-KR" altLang="en-US" sz="1600" dirty="0" err="1" smtClean="0">
                <a:latin typeface="+mj-lt"/>
              </a:rPr>
              <a:t>레시피를</a:t>
            </a:r>
            <a:r>
              <a:rPr kumimoji="1" lang="ko-KR" altLang="en-US" sz="1600" dirty="0" smtClean="0">
                <a:latin typeface="+mj-lt"/>
              </a:rPr>
              <a:t> 제공함으로써 만족감을 줌</a:t>
            </a:r>
            <a:endParaRPr kumimoji="1" lang="en-US" altLang="ko-KR" sz="1600" dirty="0" smtClean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봉사활동으로 실천하기 쉬운 </a:t>
            </a:r>
            <a:r>
              <a:rPr kumimoji="1" lang="ko-KR" altLang="en-US" sz="1600" dirty="0" err="1" smtClean="0">
                <a:latin typeface="+mj-lt"/>
              </a:rPr>
              <a:t>푸드뱅크를</a:t>
            </a:r>
            <a:r>
              <a:rPr kumimoji="1" lang="ko-KR" altLang="en-US" sz="1600" dirty="0" smtClean="0">
                <a:latin typeface="+mj-lt"/>
              </a:rPr>
              <a:t> 통한 기증을 소비자들에게 알려 지역사회에 이바지함</a:t>
            </a: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kumimoji="1" lang="en-US" altLang="ko-KR" sz="1600" dirty="0">
              <a:latin typeface="+mj-lt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kumimoji="1" lang="ko-KR" altLang="en-US" sz="1600" dirty="0" smtClean="0">
                <a:latin typeface="+mj-lt"/>
              </a:rPr>
              <a:t>커뮤니티를 통한 여유식품 처리의 새로운 창고</a:t>
            </a:r>
            <a:endParaRPr kumimoji="1" lang="en-US" altLang="ko-KR" sz="1600" dirty="0" smtClean="0">
              <a:latin typeface="+mj-lt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253315D-A06E-414F-8BAD-8F00855DB1CD}"/>
              </a:ext>
            </a:extLst>
          </p:cNvPr>
          <p:cNvSpPr/>
          <p:nvPr/>
        </p:nvSpPr>
        <p:spPr>
          <a:xfrm>
            <a:off x="-12032" y="-6982"/>
            <a:ext cx="4102769" cy="6877014"/>
          </a:xfrm>
          <a:custGeom>
            <a:avLst/>
            <a:gdLst>
              <a:gd name="connsiteX0" fmla="*/ 0 w 2923674"/>
              <a:gd name="connsiteY0" fmla="*/ 0 h 6864982"/>
              <a:gd name="connsiteX1" fmla="*/ 2923674 w 2923674"/>
              <a:gd name="connsiteY1" fmla="*/ 0 h 6864982"/>
              <a:gd name="connsiteX2" fmla="*/ 2923674 w 2923674"/>
              <a:gd name="connsiteY2" fmla="*/ 6864982 h 6864982"/>
              <a:gd name="connsiteX3" fmla="*/ 0 w 2923674"/>
              <a:gd name="connsiteY3" fmla="*/ 6864982 h 6864982"/>
              <a:gd name="connsiteX4" fmla="*/ 0 w 2923674"/>
              <a:gd name="connsiteY4" fmla="*/ 0 h 6864982"/>
              <a:gd name="connsiteX0" fmla="*/ 0 w 4102769"/>
              <a:gd name="connsiteY0" fmla="*/ 0 h 6877014"/>
              <a:gd name="connsiteX1" fmla="*/ 2923674 w 4102769"/>
              <a:gd name="connsiteY1" fmla="*/ 0 h 6877014"/>
              <a:gd name="connsiteX2" fmla="*/ 4102769 w 4102769"/>
              <a:gd name="connsiteY2" fmla="*/ 6877014 h 6877014"/>
              <a:gd name="connsiteX3" fmla="*/ 0 w 4102769"/>
              <a:gd name="connsiteY3" fmla="*/ 6864982 h 6877014"/>
              <a:gd name="connsiteX4" fmla="*/ 0 w 4102769"/>
              <a:gd name="connsiteY4" fmla="*/ 0 h 68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69" h="6877014">
                <a:moveTo>
                  <a:pt x="0" y="0"/>
                </a:moveTo>
                <a:lnTo>
                  <a:pt x="2923674" y="0"/>
                </a:lnTo>
                <a:lnTo>
                  <a:pt x="4102769" y="6877014"/>
                </a:lnTo>
                <a:lnTo>
                  <a:pt x="0" y="68649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8F7F80-9F8B-40EE-AE7F-7177C0DC84F3}"/>
              </a:ext>
            </a:extLst>
          </p:cNvPr>
          <p:cNvSpPr txBox="1"/>
          <p:nvPr/>
        </p:nvSpPr>
        <p:spPr>
          <a:xfrm>
            <a:off x="890155" y="2996952"/>
            <a:ext cx="2298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관련 연구 및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사례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b="1" dirty="0" smtClean="0">
                <a:solidFill>
                  <a:srgbClr val="70AD47"/>
                </a:solidFill>
                <a:latin typeface="맑은 고딕" pitchFamily="50" charset="-127"/>
                <a:ea typeface="맑은 고딕" pitchFamily="50" charset="-127"/>
                <a:cs typeface="Times New Roman" panose="02020603050405020304" pitchFamily="18" charset="0"/>
              </a:rPr>
              <a:t>Case</a:t>
            </a:r>
            <a:endParaRPr lang="en-US" altLang="ko-KR" sz="2000" b="1" dirty="0">
              <a:solidFill>
                <a:srgbClr val="70AD47"/>
              </a:solidFill>
              <a:latin typeface="맑은 고딕" pitchFamily="50" charset="-127"/>
              <a:ea typeface="맑은 고딕" pitchFamily="50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D5AC80-5F05-48FD-95C9-D118419C9F07}"/>
              </a:ext>
            </a:extLst>
          </p:cNvPr>
          <p:cNvSpPr txBox="1"/>
          <p:nvPr/>
        </p:nvSpPr>
        <p:spPr>
          <a:xfrm>
            <a:off x="161272" y="2780928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i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6000" i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60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9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7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시중에 유통된 </a:t>
            </a:r>
            <a:r>
              <a:rPr lang="en-US" altLang="ko-KR" sz="2000" b="1" dirty="0" smtClean="0"/>
              <a:t>App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2407" y="2217479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언제까지</a:t>
            </a:r>
            <a:r>
              <a:rPr lang="en-US" altLang="ko-KR" b="1" dirty="0" smtClean="0"/>
              <a:t>, BEEP</a:t>
            </a:r>
            <a:endParaRPr lang="ko-KR" altLang="en-US" b="1" dirty="0"/>
          </a:p>
        </p:txBody>
      </p:sp>
      <p:pic>
        <p:nvPicPr>
          <p:cNvPr id="8" name="Picture 2" descr="C:\Users\samsung\Desktop\KakaoTalk_20200215_17382026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278" y="3068960"/>
            <a:ext cx="1440836" cy="1269547"/>
          </a:xfrm>
          <a:prstGeom prst="rect">
            <a:avLst/>
          </a:prstGeom>
          <a:noFill/>
        </p:spPr>
      </p:pic>
      <p:pic>
        <p:nvPicPr>
          <p:cNvPr id="9" name="Picture 3" descr="C:\Users\samsung\Desktop\KakaoTalk_20200215_17381980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0826" y="2938656"/>
            <a:ext cx="1367548" cy="139985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95936" y="2192272"/>
            <a:ext cx="46085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EA4E42"/>
                </a:solidFill>
              </a:rPr>
              <a:t>기능적 측면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현재 시중에 나와있는 유통기한 관련 </a:t>
            </a:r>
            <a:r>
              <a:rPr lang="en-US" altLang="ko-KR" sz="1600" dirty="0" smtClean="0"/>
              <a:t>App</a:t>
            </a:r>
            <a:r>
              <a:rPr lang="ko-KR" altLang="en-US" sz="1600" dirty="0" smtClean="0"/>
              <a:t>은 모두 바코드를 </a:t>
            </a:r>
            <a:r>
              <a:rPr lang="ko-KR" altLang="en-US" sz="1600" dirty="0" err="1" smtClean="0"/>
              <a:t>스캔하여</a:t>
            </a:r>
            <a:r>
              <a:rPr lang="ko-KR" altLang="en-US" sz="1600" dirty="0" smtClean="0"/>
              <a:t> 제품의 이름을 등록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b="1" dirty="0" smtClean="0">
                <a:solidFill>
                  <a:srgbClr val="EA4E42"/>
                </a:solidFill>
              </a:rPr>
              <a:t>단점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바코드의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가독성이</a:t>
            </a:r>
            <a:r>
              <a:rPr lang="ko-KR" altLang="en-US" sz="1600" dirty="0" smtClean="0"/>
              <a:t> 떨어짐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바코드 정보는 공공데이터가 아닌 민간 기업의 정보여서 개인이 오픈 </a:t>
            </a:r>
            <a:r>
              <a:rPr lang="en-US" altLang="ko-KR" sz="1600" dirty="0" smtClean="0"/>
              <a:t>API</a:t>
            </a:r>
            <a:r>
              <a:rPr lang="ko-KR" altLang="en-US" sz="1600" dirty="0" smtClean="0"/>
              <a:t>를 받아오기 어려움</a:t>
            </a:r>
            <a:endParaRPr lang="en-US" altLang="ko-KR" sz="16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1" y="2134728"/>
            <a:ext cx="504056" cy="504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35" y="3716008"/>
            <a:ext cx="504056" cy="504056"/>
          </a:xfrm>
          <a:prstGeom prst="rect">
            <a:avLst/>
          </a:prstGeom>
        </p:spPr>
      </p:pic>
      <p:sp>
        <p:nvSpPr>
          <p:cNvPr id="13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443" y="184775"/>
            <a:ext cx="30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</a:rPr>
              <a:t>관련 연구 및 사례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DA2A07-5C3B-4F12-92EF-F8460BE3570A}"/>
              </a:ext>
            </a:extLst>
          </p:cNvPr>
          <p:cNvSpPr/>
          <p:nvPr/>
        </p:nvSpPr>
        <p:spPr>
          <a:xfrm>
            <a:off x="280752" y="1187799"/>
            <a:ext cx="70052" cy="32403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rgbClr val="70AD4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07" y="114976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시중에 유통된 </a:t>
            </a:r>
            <a:r>
              <a:rPr lang="en-US" altLang="ko-KR" sz="2000" b="1" dirty="0" smtClean="0"/>
              <a:t>App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2407" y="224086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박스히어로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2210247"/>
            <a:ext cx="46805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EA4E42"/>
                </a:solidFill>
              </a:rPr>
              <a:t>기능적 측면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식품에 </a:t>
            </a:r>
            <a:r>
              <a:rPr lang="en-US" altLang="ko-KR" sz="1600" dirty="0"/>
              <a:t>QR</a:t>
            </a:r>
            <a:r>
              <a:rPr lang="ko-KR" altLang="en-US" sz="1600" dirty="0"/>
              <a:t>코드 </a:t>
            </a:r>
            <a:r>
              <a:rPr lang="ko-KR" altLang="en-US" sz="1600" dirty="0" err="1"/>
              <a:t>라벨링을</a:t>
            </a:r>
            <a:r>
              <a:rPr lang="ko-KR" altLang="en-US" sz="1600" dirty="0"/>
              <a:t> 추가적으로 붙여 관리함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b="1" dirty="0" smtClean="0">
                <a:solidFill>
                  <a:srgbClr val="EA4E42"/>
                </a:solidFill>
              </a:rPr>
              <a:t>단점</a:t>
            </a:r>
            <a:endParaRPr lang="en-US" altLang="ko-KR" sz="1600" b="1" dirty="0" smtClean="0">
              <a:solidFill>
                <a:srgbClr val="EA4E42"/>
              </a:solidFill>
            </a:endParaRPr>
          </a:p>
          <a:p>
            <a:endParaRPr lang="en-US" altLang="ko-KR" sz="1600" dirty="0" smtClean="0">
              <a:solidFill>
                <a:srgbClr val="EA4E4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QR</a:t>
            </a:r>
            <a:r>
              <a:rPr lang="ko-KR" altLang="en-US" sz="1600" dirty="0"/>
              <a:t>코드 </a:t>
            </a:r>
            <a:r>
              <a:rPr lang="ko-KR" altLang="en-US" sz="1600" dirty="0" err="1" smtClean="0"/>
              <a:t>라벨링을</a:t>
            </a:r>
            <a:r>
              <a:rPr lang="ko-KR" altLang="en-US" sz="1600" dirty="0" smtClean="0"/>
              <a:t> 제품마다 수동으로 </a:t>
            </a:r>
            <a:r>
              <a:rPr lang="ko-KR" altLang="en-US" sz="1600" dirty="0" err="1" smtClean="0"/>
              <a:t>붙혀줘야</a:t>
            </a:r>
            <a:r>
              <a:rPr lang="ko-KR" altLang="en-US" sz="1600" dirty="0" smtClean="0"/>
              <a:t> 함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유통</a:t>
            </a:r>
            <a:r>
              <a:rPr lang="en-US" altLang="ko-KR" sz="1600" dirty="0" smtClean="0"/>
              <a:t>·</a:t>
            </a:r>
            <a:r>
              <a:rPr lang="ko-KR" altLang="en-US" sz="1600" dirty="0" smtClean="0"/>
              <a:t>제조업체에게 </a:t>
            </a:r>
            <a:r>
              <a:rPr lang="en-US" altLang="ko-KR" sz="1600" dirty="0"/>
              <a:t>QR</a:t>
            </a:r>
            <a:r>
              <a:rPr lang="ko-KR" altLang="en-US" sz="1600" dirty="0"/>
              <a:t>코드 </a:t>
            </a:r>
            <a:r>
              <a:rPr lang="ko-KR" altLang="en-US" sz="1600" dirty="0" err="1" smtClean="0"/>
              <a:t>라벨링</a:t>
            </a:r>
            <a:r>
              <a:rPr lang="ko-KR" altLang="en-US" sz="1600" dirty="0" smtClean="0"/>
              <a:t> 협조를 부탁해야 하지만 이는 추가비용이 발생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1" y="2158117"/>
            <a:ext cx="504056" cy="504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35" y="3537305"/>
            <a:ext cx="504056" cy="5040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9" y="2785513"/>
            <a:ext cx="1493301" cy="1459051"/>
          </a:xfrm>
          <a:prstGeom prst="rect">
            <a:avLst/>
          </a:prstGeom>
        </p:spPr>
      </p:pic>
      <p:sp>
        <p:nvSpPr>
          <p:cNvPr id="13" name="슬라이드 번호 개체 틀 1">
            <a:extLst>
              <a:ext uri="{FF2B5EF4-FFF2-40B4-BE49-F238E27FC236}">
                <a16:creationId xmlns="" xmlns:a16="http://schemas.microsoft.com/office/drawing/2014/main" id="{B314215B-2EE8-4B38-AEE4-56C913198439}"/>
              </a:ext>
            </a:extLst>
          </p:cNvPr>
          <p:cNvSpPr txBox="1">
            <a:spLocks/>
          </p:cNvSpPr>
          <p:nvPr/>
        </p:nvSpPr>
        <p:spPr>
          <a:xfrm>
            <a:off x="3529292" y="647970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F36C2D67-25F6-485E-9642-133D3D04823C}" type="slidenum">
              <a:rPr lang="ko-KR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1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4053</TotalTime>
  <Words>1565</Words>
  <Application>Microsoft Office PowerPoint</Application>
  <PresentationFormat>화면 슬라이드 쇼(4:3)</PresentationFormat>
  <Paragraphs>520</Paragraphs>
  <Slides>39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1" baseType="lpstr"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지기용</dc:creator>
  <cp:lastModifiedBy>지기용</cp:lastModifiedBy>
  <cp:revision>447</cp:revision>
  <dcterms:created xsi:type="dcterms:W3CDTF">2020-02-16T07:54:26Z</dcterms:created>
  <dcterms:modified xsi:type="dcterms:W3CDTF">2020-03-06T09:36:27Z</dcterms:modified>
</cp:coreProperties>
</file>